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1"/>
  </p:sldMasterIdLst>
  <p:notesMasterIdLst>
    <p:notesMasterId r:id="rId56"/>
  </p:notesMasterIdLst>
  <p:sldIdLst>
    <p:sldId id="256" r:id="rId2"/>
    <p:sldId id="257" r:id="rId3"/>
    <p:sldId id="260" r:id="rId4"/>
    <p:sldId id="261" r:id="rId5"/>
    <p:sldId id="262" r:id="rId6"/>
    <p:sldId id="267" r:id="rId7"/>
    <p:sldId id="271" r:id="rId8"/>
    <p:sldId id="290" r:id="rId9"/>
    <p:sldId id="291" r:id="rId10"/>
    <p:sldId id="292" r:id="rId11"/>
    <p:sldId id="293" r:id="rId12"/>
    <p:sldId id="294" r:id="rId13"/>
    <p:sldId id="295" r:id="rId14"/>
    <p:sldId id="307" r:id="rId15"/>
    <p:sldId id="308" r:id="rId16"/>
    <p:sldId id="318" r:id="rId17"/>
    <p:sldId id="319" r:id="rId18"/>
    <p:sldId id="320" r:id="rId19"/>
    <p:sldId id="312" r:id="rId20"/>
    <p:sldId id="313" r:id="rId21"/>
    <p:sldId id="316" r:id="rId22"/>
    <p:sldId id="314" r:id="rId23"/>
    <p:sldId id="317" r:id="rId24"/>
    <p:sldId id="310" r:id="rId25"/>
    <p:sldId id="315" r:id="rId26"/>
    <p:sldId id="311" r:id="rId27"/>
    <p:sldId id="321" r:id="rId28"/>
    <p:sldId id="322" r:id="rId29"/>
    <p:sldId id="297" r:id="rId30"/>
    <p:sldId id="298" r:id="rId31"/>
    <p:sldId id="299" r:id="rId32"/>
    <p:sldId id="300" r:id="rId33"/>
    <p:sldId id="301" r:id="rId34"/>
    <p:sldId id="302" r:id="rId35"/>
    <p:sldId id="303" r:id="rId36"/>
    <p:sldId id="304" r:id="rId37"/>
    <p:sldId id="324" r:id="rId38"/>
    <p:sldId id="325" r:id="rId39"/>
    <p:sldId id="326" r:id="rId40"/>
    <p:sldId id="327" r:id="rId41"/>
    <p:sldId id="328" r:id="rId42"/>
    <p:sldId id="329" r:id="rId43"/>
    <p:sldId id="330" r:id="rId44"/>
    <p:sldId id="335" r:id="rId45"/>
    <p:sldId id="336" r:id="rId46"/>
    <p:sldId id="331" r:id="rId47"/>
    <p:sldId id="337" r:id="rId48"/>
    <p:sldId id="333" r:id="rId49"/>
    <p:sldId id="332" r:id="rId50"/>
    <p:sldId id="334" r:id="rId51"/>
    <p:sldId id="338" r:id="rId52"/>
    <p:sldId id="343" r:id="rId53"/>
    <p:sldId id="341" r:id="rId54"/>
    <p:sldId id="342"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4660"/>
  </p:normalViewPr>
  <p:slideViewPr>
    <p:cSldViewPr snapToGrid="0" snapToObjects="1">
      <p:cViewPr varScale="1">
        <p:scale>
          <a:sx n="59" d="100"/>
          <a:sy n="59" d="100"/>
        </p:scale>
        <p:origin x="1524"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9E3492-44D5-4D2B-BE2C-08DA3BE260FB}" type="datetimeFigureOut">
              <a:rPr lang="en-US" smtClean="0"/>
              <a:t>9/11/2025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3E9DD7-DA35-45EE-81C4-44D97ECA0241}" type="slidenum">
              <a:rPr lang="en-US" smtClean="0"/>
              <a:t>‹#›</a:t>
            </a:fld>
            <a:endParaRPr lang="en-US"/>
          </a:p>
        </p:txBody>
      </p:sp>
    </p:spTree>
    <p:extLst>
      <p:ext uri="{BB962C8B-B14F-4D97-AF65-F5344CB8AC3E}">
        <p14:creationId xmlns:p14="http://schemas.microsoft.com/office/powerpoint/2010/main" val="1966711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39462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56444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C1FF6DA9-008F-8B48-92A6-B652298478BF}" type="slidenum">
              <a:rPr lang="en-US" smtClean="0"/>
              <a:t>‹#›</a:t>
            </a:fld>
            <a:endParaRPr lang="en-U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83931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28640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C1FF6DA9-008F-8B48-92A6-B652298478BF}" type="slidenum">
              <a:rPr lang="en-US" smtClean="0"/>
              <a:t>‹#›</a:t>
            </a:fld>
            <a:endParaRPr lang="en-U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73882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371966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42857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75869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120572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9/11/2025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56979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92879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9/11/2025</a:t>
            </a:fld>
            <a:endParaRPr lang="en-US"/>
          </a:p>
        </p:txBody>
      </p:sp>
      <p:sp>
        <p:nvSpPr>
          <p:cNvPr id="8" name="Footer Placeholder 7"/>
          <p:cNvSpPr>
            <a:spLocks noGrp="1"/>
          </p:cNvSpPr>
          <p:nvPr>
            <p:ph type="ftr" sz="quarter" idx="11"/>
          </p:nvPr>
        </p:nvSpPr>
        <p:spPr/>
        <p:txBody>
          <a:bodyPr/>
          <a:lstStyle/>
          <a:p>
            <a:endParaRPr lang="en-U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19731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9/11/2025</a:t>
            </a:fld>
            <a:endParaRPr lang="en-US"/>
          </a:p>
        </p:txBody>
      </p:sp>
      <p:sp>
        <p:nvSpPr>
          <p:cNvPr id="4" name="Footer Placeholder 3"/>
          <p:cNvSpPr>
            <a:spLocks noGrp="1"/>
          </p:cNvSpPr>
          <p:nvPr>
            <p:ph type="ftr" sz="quarter" idx="11"/>
          </p:nvPr>
        </p:nvSpPr>
        <p:spPr/>
        <p:txBody>
          <a:bodyPr/>
          <a:lstStyle/>
          <a:p>
            <a:endParaRPr lang="en-U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29642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9/11/2025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75584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59275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9/11/2025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74859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5BCAD085-E8A6-8845-BD4E-CB4CCA059FC4}" type="datetimeFigureOut">
              <a:rPr lang="en-US" smtClean="0"/>
              <a:t>9/11/2025</a:t>
            </a:fld>
            <a:endParaRPr lang="en-U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303071460"/>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mailto:e.gstaff1@example.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b="1" i="1" u="sng" dirty="0">
                <a:solidFill>
                  <a:schemeClr val="accent6">
                    <a:lumMod val="50000"/>
                  </a:schemeClr>
                </a:solidFill>
              </a:rPr>
              <a:t>Hotel Management System</a:t>
            </a:r>
          </a:p>
        </p:txBody>
      </p:sp>
      <p:sp>
        <p:nvSpPr>
          <p:cNvPr id="3" name="Subtitle 2"/>
          <p:cNvSpPr>
            <a:spLocks noGrp="1"/>
          </p:cNvSpPr>
          <p:nvPr>
            <p:ph type="subTitle" idx="1"/>
          </p:nvPr>
        </p:nvSpPr>
        <p:spPr/>
        <p:txBody>
          <a:bodyPr/>
          <a:lstStyle/>
          <a:p>
            <a:r>
              <a:rPr b="1" i="1" dirty="0"/>
              <a:t>Final Documentation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C4C1E-6B8F-0225-E4A0-6EB111D7BDE5}"/>
              </a:ext>
            </a:extLst>
          </p:cNvPr>
          <p:cNvSpPr>
            <a:spLocks noGrp="1"/>
          </p:cNvSpPr>
          <p:nvPr>
            <p:ph type="title"/>
          </p:nvPr>
        </p:nvSpPr>
        <p:spPr/>
        <p:txBody>
          <a:bodyPr>
            <a:normAutofit/>
          </a:bodyPr>
          <a:lstStyle/>
          <a:p>
            <a:r>
              <a:rPr lang="en-US" sz="3200" b="1" i="1" u="sng" dirty="0">
                <a:solidFill>
                  <a:srgbClr val="C00000"/>
                </a:solidFill>
              </a:rPr>
              <a:t>Database Configuration</a:t>
            </a:r>
          </a:p>
        </p:txBody>
      </p:sp>
      <p:sp>
        <p:nvSpPr>
          <p:cNvPr id="3" name="Content Placeholder 2">
            <a:extLst>
              <a:ext uri="{FF2B5EF4-FFF2-40B4-BE49-F238E27FC236}">
                <a16:creationId xmlns:a16="http://schemas.microsoft.com/office/drawing/2014/main" id="{6308F724-C86C-F007-F657-8A05A65D15EE}"/>
              </a:ext>
            </a:extLst>
          </p:cNvPr>
          <p:cNvSpPr>
            <a:spLocks noGrp="1"/>
          </p:cNvSpPr>
          <p:nvPr>
            <p:ph idx="1"/>
          </p:nvPr>
        </p:nvSpPr>
        <p:spPr>
          <a:xfrm>
            <a:off x="457200" y="1333042"/>
            <a:ext cx="8229600" cy="5250320"/>
          </a:xfrm>
        </p:spPr>
        <p:txBody>
          <a:bodyPr>
            <a:normAutofit fontScale="70000" lnSpcReduction="20000"/>
          </a:bodyPr>
          <a:lstStyle/>
          <a:p>
            <a:r>
              <a:rPr lang="en-US" sz="2900" dirty="0"/>
              <a:t>The next step was to set up the database to store all system data.</a:t>
            </a:r>
          </a:p>
          <a:p>
            <a:r>
              <a:rPr lang="en-US" sz="2900" dirty="0"/>
              <a:t>Created the database named hotel management in </a:t>
            </a:r>
            <a:r>
              <a:rPr lang="en-US" sz="2900" b="1" dirty="0"/>
              <a:t>phpMyAdmin</a:t>
            </a:r>
            <a:r>
              <a:rPr lang="en-US" sz="2900" dirty="0"/>
              <a:t>.</a:t>
            </a:r>
          </a:p>
          <a:p>
            <a:r>
              <a:rPr lang="en-US" sz="2900" dirty="0"/>
              <a:t>Created the necessary tables:</a:t>
            </a:r>
          </a:p>
          <a:p>
            <a:pPr lvl="1"/>
            <a:r>
              <a:rPr lang="en-US" sz="2900" b="1" dirty="0"/>
              <a:t>staff</a:t>
            </a:r>
            <a:r>
              <a:rPr lang="en-US" sz="2900" dirty="0"/>
              <a:t> – stores staff information (email, password, role, hire date, etc.)</a:t>
            </a:r>
          </a:p>
          <a:p>
            <a:pPr lvl="1"/>
            <a:r>
              <a:rPr lang="en-US" sz="2900" b="1" dirty="0"/>
              <a:t>bookings</a:t>
            </a:r>
            <a:r>
              <a:rPr lang="en-US" sz="2900" dirty="0"/>
              <a:t> – stores booking details (customer info, room, dates, status)</a:t>
            </a:r>
          </a:p>
          <a:p>
            <a:pPr lvl="1"/>
            <a:r>
              <a:rPr lang="en-US" sz="2900" b="1" dirty="0"/>
              <a:t>payments</a:t>
            </a:r>
            <a:r>
              <a:rPr lang="en-US" sz="2900" dirty="0"/>
              <a:t> – stores payment information related to bookings</a:t>
            </a:r>
          </a:p>
          <a:p>
            <a:pPr lvl="1"/>
            <a:r>
              <a:rPr lang="en-US" sz="2900" b="1" dirty="0"/>
              <a:t>assigned tasks</a:t>
            </a:r>
            <a:r>
              <a:rPr lang="en-US" sz="2900" dirty="0"/>
              <a:t> – stores daily tasks assigned to staff</a:t>
            </a:r>
          </a:p>
          <a:p>
            <a:r>
              <a:rPr lang="en-US" sz="2900" dirty="0"/>
              <a:t>Ensured </a:t>
            </a:r>
            <a:r>
              <a:rPr lang="en-US" sz="2900" b="1" dirty="0"/>
              <a:t>foreign key relationships</a:t>
            </a:r>
            <a:r>
              <a:rPr lang="en-US" sz="2900" dirty="0"/>
              <a:t>:</a:t>
            </a:r>
          </a:p>
          <a:p>
            <a:pPr lvl="1"/>
            <a:r>
              <a:rPr lang="en-US" sz="2900" dirty="0"/>
              <a:t>payments.booking_id references </a:t>
            </a:r>
            <a:r>
              <a:rPr lang="en-US" sz="2900" dirty="0" err="1"/>
              <a:t>bookings.booking_id</a:t>
            </a:r>
            <a:endParaRPr lang="en-US" sz="2900" dirty="0"/>
          </a:p>
          <a:p>
            <a:pPr lvl="1"/>
            <a:r>
              <a:rPr lang="en-US" sz="2900" dirty="0"/>
              <a:t>assigned_tasks.staff_id references staff.staff_id</a:t>
            </a:r>
          </a:p>
          <a:p>
            <a:endParaRPr lang="en-US" dirty="0"/>
          </a:p>
        </p:txBody>
      </p:sp>
    </p:spTree>
    <p:extLst>
      <p:ext uri="{BB962C8B-B14F-4D97-AF65-F5344CB8AC3E}">
        <p14:creationId xmlns:p14="http://schemas.microsoft.com/office/powerpoint/2010/main" val="702444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F1C33-56AB-D0C4-A437-BEE7F4ADA227}"/>
              </a:ext>
            </a:extLst>
          </p:cNvPr>
          <p:cNvSpPr>
            <a:spLocks noGrp="1"/>
          </p:cNvSpPr>
          <p:nvPr>
            <p:ph type="title"/>
          </p:nvPr>
        </p:nvSpPr>
        <p:spPr/>
        <p:txBody>
          <a:bodyPr>
            <a:normAutofit/>
          </a:bodyPr>
          <a:lstStyle/>
          <a:p>
            <a:r>
              <a:rPr lang="en-US" sz="3200" b="1" i="1" u="sng" dirty="0">
                <a:solidFill>
                  <a:srgbClr val="C00000"/>
                </a:solidFill>
              </a:rPr>
              <a:t>phpMyAdmin showing the tables</a:t>
            </a:r>
          </a:p>
        </p:txBody>
      </p:sp>
      <p:pic>
        <p:nvPicPr>
          <p:cNvPr id="5" name="Content Placeholder 4">
            <a:extLst>
              <a:ext uri="{FF2B5EF4-FFF2-40B4-BE49-F238E27FC236}">
                <a16:creationId xmlns:a16="http://schemas.microsoft.com/office/drawing/2014/main" id="{3EF14227-A6B9-7DBA-79B4-7EF6033C9855}"/>
              </a:ext>
            </a:extLst>
          </p:cNvPr>
          <p:cNvPicPr>
            <a:picLocks noGrp="1" noChangeAspect="1"/>
          </p:cNvPicPr>
          <p:nvPr>
            <p:ph idx="1"/>
          </p:nvPr>
        </p:nvPicPr>
        <p:blipFill>
          <a:blip r:embed="rId2"/>
          <a:stretch>
            <a:fillRect/>
          </a:stretch>
        </p:blipFill>
        <p:spPr>
          <a:xfrm>
            <a:off x="1943100" y="2168922"/>
            <a:ext cx="6591300" cy="3707606"/>
          </a:xfrm>
        </p:spPr>
      </p:pic>
    </p:spTree>
    <p:extLst>
      <p:ext uri="{BB962C8B-B14F-4D97-AF65-F5344CB8AC3E}">
        <p14:creationId xmlns:p14="http://schemas.microsoft.com/office/powerpoint/2010/main" val="563640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CEA4-3AB1-FD10-F493-9C125C6D5681}"/>
              </a:ext>
            </a:extLst>
          </p:cNvPr>
          <p:cNvSpPr>
            <a:spLocks noGrp="1"/>
          </p:cNvSpPr>
          <p:nvPr>
            <p:ph type="title"/>
          </p:nvPr>
        </p:nvSpPr>
        <p:spPr/>
        <p:txBody>
          <a:bodyPr>
            <a:normAutofit/>
          </a:bodyPr>
          <a:lstStyle/>
          <a:p>
            <a:r>
              <a:rPr lang="en-US" sz="3200" b="1" i="1" u="sng" dirty="0">
                <a:solidFill>
                  <a:srgbClr val="C00000"/>
                </a:solidFill>
              </a:rPr>
              <a:t>ADMIN PORTAL IMPLEMENTATION</a:t>
            </a:r>
          </a:p>
        </p:txBody>
      </p:sp>
      <p:sp>
        <p:nvSpPr>
          <p:cNvPr id="3" name="Content Placeholder 2">
            <a:extLst>
              <a:ext uri="{FF2B5EF4-FFF2-40B4-BE49-F238E27FC236}">
                <a16:creationId xmlns:a16="http://schemas.microsoft.com/office/drawing/2014/main" id="{17038686-8DA5-EDC8-A7B9-3DE22C785D70}"/>
              </a:ext>
            </a:extLst>
          </p:cNvPr>
          <p:cNvSpPr>
            <a:spLocks noGrp="1"/>
          </p:cNvSpPr>
          <p:nvPr>
            <p:ph idx="1"/>
          </p:nvPr>
        </p:nvSpPr>
        <p:spPr/>
        <p:txBody>
          <a:bodyPr>
            <a:normAutofit fontScale="85000" lnSpcReduction="10000"/>
          </a:bodyPr>
          <a:lstStyle/>
          <a:p>
            <a:r>
              <a:rPr lang="en-US" sz="2000" dirty="0"/>
              <a:t>The interface  started with the </a:t>
            </a:r>
            <a:r>
              <a:rPr lang="en-US" sz="2000" b="1" dirty="0"/>
              <a:t>Admin Portal</a:t>
            </a:r>
            <a:r>
              <a:rPr lang="en-US" sz="2000" dirty="0"/>
              <a:t> because it manages most of the backend functionality.</a:t>
            </a:r>
          </a:p>
          <a:p>
            <a:r>
              <a:rPr lang="en-US" sz="2000" dirty="0"/>
              <a:t>Admin logs in using admin_login.php.</a:t>
            </a:r>
          </a:p>
          <a:p>
            <a:r>
              <a:rPr lang="en-US" sz="2000" dirty="0"/>
              <a:t>The Admin Dashboard contains interactive tiles for:</a:t>
            </a:r>
          </a:p>
          <a:p>
            <a:pPr lvl="1"/>
            <a:r>
              <a:rPr lang="en-US" sz="2000" b="1" dirty="0"/>
              <a:t>Manage Bookings</a:t>
            </a:r>
            <a:r>
              <a:rPr lang="en-US" sz="2000" dirty="0"/>
              <a:t> – view and update customer bookings</a:t>
            </a:r>
          </a:p>
          <a:p>
            <a:pPr lvl="1"/>
            <a:r>
              <a:rPr lang="en-US" sz="2000" b="1" dirty="0"/>
              <a:t>Manage Rooms</a:t>
            </a:r>
            <a:r>
              <a:rPr lang="en-US" sz="2000" dirty="0"/>
              <a:t> – add, edit, or remove hotel rooms</a:t>
            </a:r>
          </a:p>
          <a:p>
            <a:pPr lvl="1"/>
            <a:r>
              <a:rPr lang="en-US" sz="2000" b="1" dirty="0"/>
              <a:t>Manage Menus</a:t>
            </a:r>
            <a:r>
              <a:rPr lang="en-US" sz="2000" dirty="0"/>
              <a:t> – update food items and prices</a:t>
            </a:r>
          </a:p>
          <a:p>
            <a:pPr lvl="1"/>
            <a:r>
              <a:rPr lang="en-US" sz="2000" b="1" dirty="0"/>
              <a:t>Manage Staff</a:t>
            </a:r>
            <a:r>
              <a:rPr lang="en-US" sz="2000" dirty="0"/>
              <a:t> – add new staff members</a:t>
            </a:r>
          </a:p>
          <a:p>
            <a:pPr lvl="1"/>
            <a:r>
              <a:rPr lang="en-US" sz="2000" b="1" dirty="0"/>
              <a:t>Payments</a:t>
            </a:r>
            <a:r>
              <a:rPr lang="en-US" sz="2000" dirty="0"/>
              <a:t>-Track and process customer payments</a:t>
            </a:r>
          </a:p>
          <a:p>
            <a:pPr lvl="1"/>
            <a:r>
              <a:rPr lang="en-US" sz="2000" b="1" dirty="0"/>
              <a:t>Reports-</a:t>
            </a:r>
            <a:r>
              <a:rPr lang="en-US" sz="2000" dirty="0"/>
              <a:t>View financial and booking reports</a:t>
            </a:r>
          </a:p>
          <a:p>
            <a:pPr marL="0" indent="0">
              <a:buNone/>
            </a:pPr>
            <a:endParaRPr lang="en-US" dirty="0"/>
          </a:p>
        </p:txBody>
      </p:sp>
    </p:spTree>
    <p:extLst>
      <p:ext uri="{BB962C8B-B14F-4D97-AF65-F5344CB8AC3E}">
        <p14:creationId xmlns:p14="http://schemas.microsoft.com/office/powerpoint/2010/main" val="3213809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C0E4A-63B9-F0A0-9552-9361CA05A875}"/>
              </a:ext>
            </a:extLst>
          </p:cNvPr>
          <p:cNvSpPr>
            <a:spLocks noGrp="1"/>
          </p:cNvSpPr>
          <p:nvPr>
            <p:ph type="title"/>
          </p:nvPr>
        </p:nvSpPr>
        <p:spPr/>
        <p:txBody>
          <a:bodyPr>
            <a:normAutofit/>
          </a:bodyPr>
          <a:lstStyle/>
          <a:p>
            <a:r>
              <a:rPr lang="en-US" sz="3200" b="1" i="1" u="sng" dirty="0">
                <a:solidFill>
                  <a:srgbClr val="C00000"/>
                </a:solidFill>
              </a:rPr>
              <a:t>Admin Dashboard</a:t>
            </a:r>
          </a:p>
        </p:txBody>
      </p:sp>
      <p:pic>
        <p:nvPicPr>
          <p:cNvPr id="13" name="Content Placeholder 12">
            <a:extLst>
              <a:ext uri="{FF2B5EF4-FFF2-40B4-BE49-F238E27FC236}">
                <a16:creationId xmlns:a16="http://schemas.microsoft.com/office/drawing/2014/main" id="{FABC5CB0-7DCB-68B0-07B0-7EE85C98630C}"/>
              </a:ext>
            </a:extLst>
          </p:cNvPr>
          <p:cNvPicPr>
            <a:picLocks noGrp="1" noChangeAspect="1"/>
          </p:cNvPicPr>
          <p:nvPr>
            <p:ph idx="1"/>
          </p:nvPr>
        </p:nvPicPr>
        <p:blipFill>
          <a:blip r:embed="rId2"/>
          <a:stretch>
            <a:fillRect/>
          </a:stretch>
        </p:blipFill>
        <p:spPr>
          <a:xfrm>
            <a:off x="1943100" y="2261612"/>
            <a:ext cx="6591300" cy="3522225"/>
          </a:xfrm>
        </p:spPr>
      </p:pic>
    </p:spTree>
    <p:extLst>
      <p:ext uri="{BB962C8B-B14F-4D97-AF65-F5344CB8AC3E}">
        <p14:creationId xmlns:p14="http://schemas.microsoft.com/office/powerpoint/2010/main" val="93615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B19C-F704-00AA-7925-3CD5852804B5}"/>
              </a:ext>
            </a:extLst>
          </p:cNvPr>
          <p:cNvSpPr>
            <a:spLocks noGrp="1"/>
          </p:cNvSpPr>
          <p:nvPr>
            <p:ph type="title"/>
          </p:nvPr>
        </p:nvSpPr>
        <p:spPr/>
        <p:txBody>
          <a:bodyPr>
            <a:normAutofit/>
          </a:bodyPr>
          <a:lstStyle/>
          <a:p>
            <a:r>
              <a:rPr lang="en-US" sz="3200" b="1" i="1" u="sng" dirty="0">
                <a:solidFill>
                  <a:srgbClr val="C00000"/>
                </a:solidFill>
              </a:rPr>
              <a:t>Admin Dashboard</a:t>
            </a:r>
          </a:p>
        </p:txBody>
      </p:sp>
      <p:sp>
        <p:nvSpPr>
          <p:cNvPr id="3" name="Content Placeholder 2">
            <a:extLst>
              <a:ext uri="{FF2B5EF4-FFF2-40B4-BE49-F238E27FC236}">
                <a16:creationId xmlns:a16="http://schemas.microsoft.com/office/drawing/2014/main" id="{BE300794-81FE-F8AD-AC70-C7552EEC63FE}"/>
              </a:ext>
            </a:extLst>
          </p:cNvPr>
          <p:cNvSpPr>
            <a:spLocks noGrp="1"/>
          </p:cNvSpPr>
          <p:nvPr>
            <p:ph idx="1"/>
          </p:nvPr>
        </p:nvSpPr>
        <p:spPr/>
        <p:txBody>
          <a:bodyPr>
            <a:normAutofit fontScale="55000" lnSpcReduction="20000"/>
          </a:bodyPr>
          <a:lstStyle/>
          <a:p>
            <a:r>
              <a:rPr lang="en-US" sz="2000" dirty="0"/>
              <a:t>The </a:t>
            </a:r>
            <a:r>
              <a:rPr lang="en-US" sz="2000" b="1" dirty="0"/>
              <a:t>Admin Dashboard </a:t>
            </a:r>
            <a:r>
              <a:rPr lang="en-US" sz="2000" dirty="0"/>
              <a:t>is used by administrators to manage staff, bookings, payments, menus, orders, and task assignments. It acts as the control center of the system.</a:t>
            </a:r>
          </a:p>
          <a:p>
            <a:pPr marL="0" indent="0">
              <a:buNone/>
            </a:pPr>
            <a:r>
              <a:rPr lang="en-US" sz="2000" b="1" i="1" u="sng" dirty="0"/>
              <a:t>🔹 Sections in Admin Dashboard</a:t>
            </a:r>
          </a:p>
          <a:p>
            <a:r>
              <a:rPr lang="en-US" sz="2000" b="1" i="1" u="sng" dirty="0"/>
              <a:t>Admin Dashboard</a:t>
            </a:r>
            <a:endParaRPr lang="en-US" sz="2000" i="1" u="sng" dirty="0"/>
          </a:p>
          <a:p>
            <a:pPr lvl="1"/>
            <a:r>
              <a:rPr lang="en-US" sz="2000" dirty="0"/>
              <a:t>Central landing page after login.</a:t>
            </a:r>
          </a:p>
          <a:p>
            <a:pPr lvl="1"/>
            <a:r>
              <a:rPr lang="en-US" sz="2000" dirty="0"/>
              <a:t>Provides navigation links to all admin features</a:t>
            </a:r>
            <a:r>
              <a:rPr lang="en-US" dirty="0"/>
              <a:t>.</a:t>
            </a:r>
          </a:p>
          <a:p>
            <a:r>
              <a:rPr lang="en-US" sz="2000" b="1" i="1" u="sng" dirty="0"/>
              <a:t>Manage Staff</a:t>
            </a:r>
            <a:endParaRPr lang="en-US" sz="2000" i="1" u="sng" dirty="0"/>
          </a:p>
          <a:p>
            <a:r>
              <a:rPr lang="en-US" sz="2000" dirty="0"/>
              <a:t>Add, edit, or delete staff members.</a:t>
            </a:r>
          </a:p>
          <a:p>
            <a:r>
              <a:rPr lang="en-US" sz="2000" dirty="0"/>
              <a:t>Assign roles (e.g., Receptionist, Cleaner, Chef, Manager, Admin).</a:t>
            </a:r>
          </a:p>
          <a:p>
            <a:r>
              <a:rPr lang="en-US" sz="2000" b="1" i="1" u="sng" dirty="0"/>
              <a:t>Manage Rooms / Bookings</a:t>
            </a:r>
            <a:endParaRPr lang="en-US" sz="2000" i="1" u="sng" dirty="0"/>
          </a:p>
          <a:p>
            <a:r>
              <a:rPr lang="en-US" sz="2000" dirty="0"/>
              <a:t>Allows admins to view, add, or update room bookings.</a:t>
            </a:r>
          </a:p>
          <a:p>
            <a:r>
              <a:rPr lang="en-US" sz="2000" dirty="0"/>
              <a:t>Bookings include customer name, dates, and payment status.</a:t>
            </a:r>
          </a:p>
          <a:p>
            <a:r>
              <a:rPr lang="en-US" sz="2000" b="1" i="1" u="sng" dirty="0"/>
              <a:t>Payments Management </a:t>
            </a:r>
            <a:endParaRPr lang="en-US" sz="2000" i="1" u="sng" dirty="0"/>
          </a:p>
          <a:p>
            <a:r>
              <a:rPr lang="en-US" sz="2000" dirty="0"/>
              <a:t>View and verify customer payments.</a:t>
            </a:r>
          </a:p>
          <a:p>
            <a:r>
              <a:rPr lang="en-US" sz="2000" dirty="0"/>
              <a:t>Helps track financial records linked to bookings.</a:t>
            </a:r>
          </a:p>
          <a:p>
            <a:endParaRPr lang="en-US" sz="2000" dirty="0"/>
          </a:p>
          <a:p>
            <a:pPr marL="0" indent="0">
              <a:buNone/>
            </a:pPr>
            <a:endParaRPr lang="en-US" sz="2000" dirty="0"/>
          </a:p>
          <a:p>
            <a:endParaRPr lang="en-US" dirty="0"/>
          </a:p>
        </p:txBody>
      </p:sp>
    </p:spTree>
    <p:extLst>
      <p:ext uri="{BB962C8B-B14F-4D97-AF65-F5344CB8AC3E}">
        <p14:creationId xmlns:p14="http://schemas.microsoft.com/office/powerpoint/2010/main" val="3654558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7EB9-4321-8B55-6BAE-60AFE9A15824}"/>
              </a:ext>
            </a:extLst>
          </p:cNvPr>
          <p:cNvSpPr>
            <a:spLocks noGrp="1"/>
          </p:cNvSpPr>
          <p:nvPr>
            <p:ph type="title"/>
          </p:nvPr>
        </p:nvSpPr>
        <p:spPr/>
        <p:txBody>
          <a:bodyPr>
            <a:normAutofit/>
          </a:bodyPr>
          <a:lstStyle/>
          <a:p>
            <a:r>
              <a:rPr lang="en-US" sz="3200" b="1" i="1" u="sng" dirty="0">
                <a:solidFill>
                  <a:srgbClr val="C00000"/>
                </a:solidFill>
              </a:rPr>
              <a:t>Sections in admin dashboard</a:t>
            </a:r>
          </a:p>
        </p:txBody>
      </p:sp>
      <p:sp>
        <p:nvSpPr>
          <p:cNvPr id="3" name="Content Placeholder 2">
            <a:extLst>
              <a:ext uri="{FF2B5EF4-FFF2-40B4-BE49-F238E27FC236}">
                <a16:creationId xmlns:a16="http://schemas.microsoft.com/office/drawing/2014/main" id="{96B49756-D22B-56E0-FA6B-14A91631A6B4}"/>
              </a:ext>
            </a:extLst>
          </p:cNvPr>
          <p:cNvSpPr>
            <a:spLocks noGrp="1"/>
          </p:cNvSpPr>
          <p:nvPr>
            <p:ph idx="1"/>
          </p:nvPr>
        </p:nvSpPr>
        <p:spPr/>
        <p:txBody>
          <a:bodyPr>
            <a:normAutofit fontScale="92500" lnSpcReduction="10000"/>
          </a:bodyPr>
          <a:lstStyle/>
          <a:p>
            <a:r>
              <a:rPr lang="en-US" sz="2000" b="1" i="1" u="sng" dirty="0"/>
              <a:t>Menu Management </a:t>
            </a:r>
            <a:endParaRPr lang="en-US" sz="2000" i="1" u="sng" dirty="0"/>
          </a:p>
          <a:p>
            <a:r>
              <a:rPr lang="en-US" sz="2000" dirty="0"/>
              <a:t>Add new food/menu items with images, price, and name.</a:t>
            </a:r>
          </a:p>
          <a:p>
            <a:r>
              <a:rPr lang="en-US" sz="2000" dirty="0"/>
              <a:t>Update or remove existing menu items.</a:t>
            </a:r>
          </a:p>
          <a:p>
            <a:r>
              <a:rPr lang="en-US" sz="2000" dirty="0"/>
              <a:t>Remove items no longer needed.</a:t>
            </a:r>
          </a:p>
          <a:p>
            <a:r>
              <a:rPr lang="en-US" sz="2000" dirty="0"/>
              <a:t>Support multiple images per item for better display</a:t>
            </a:r>
          </a:p>
          <a:p>
            <a:r>
              <a:rPr lang="en-US" sz="2000" b="1" i="1" u="sng" dirty="0"/>
              <a:t>Assigned Tasks </a:t>
            </a:r>
            <a:endParaRPr lang="en-US" sz="2000" i="1" u="sng" dirty="0"/>
          </a:p>
          <a:p>
            <a:r>
              <a:rPr lang="en-US" sz="2000" dirty="0"/>
              <a:t>Assign new tasks to staff (with description and deadline).</a:t>
            </a:r>
          </a:p>
          <a:p>
            <a:r>
              <a:rPr lang="en-US" sz="2000" dirty="0"/>
              <a:t>View all tasks and update task statuses.</a:t>
            </a:r>
          </a:p>
          <a:p>
            <a:pPr marL="0" indent="0">
              <a:buNone/>
            </a:pPr>
            <a:endParaRPr lang="en-US" dirty="0"/>
          </a:p>
        </p:txBody>
      </p:sp>
    </p:spTree>
    <p:extLst>
      <p:ext uri="{BB962C8B-B14F-4D97-AF65-F5344CB8AC3E}">
        <p14:creationId xmlns:p14="http://schemas.microsoft.com/office/powerpoint/2010/main" val="3057777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B1471-DB7B-F222-F0E0-D1188FFCE50C}"/>
              </a:ext>
            </a:extLst>
          </p:cNvPr>
          <p:cNvSpPr>
            <a:spLocks noGrp="1"/>
          </p:cNvSpPr>
          <p:nvPr>
            <p:ph type="title"/>
          </p:nvPr>
        </p:nvSpPr>
        <p:spPr/>
        <p:txBody>
          <a:bodyPr>
            <a:normAutofit/>
          </a:bodyPr>
          <a:lstStyle/>
          <a:p>
            <a:r>
              <a:rPr lang="en-US" sz="3200" b="1" i="1" u="sng" dirty="0" err="1">
                <a:solidFill>
                  <a:srgbClr val="C00000"/>
                </a:solidFill>
              </a:rPr>
              <a:t>Admin_menu.php</a:t>
            </a:r>
            <a:endParaRPr lang="en-US" sz="3200" b="1" i="1" u="sng" dirty="0">
              <a:solidFill>
                <a:srgbClr val="C00000"/>
              </a:solidFill>
            </a:endParaRPr>
          </a:p>
        </p:txBody>
      </p:sp>
      <p:pic>
        <p:nvPicPr>
          <p:cNvPr id="5" name="Content Placeholder 4">
            <a:extLst>
              <a:ext uri="{FF2B5EF4-FFF2-40B4-BE49-F238E27FC236}">
                <a16:creationId xmlns:a16="http://schemas.microsoft.com/office/drawing/2014/main" id="{C28FAB37-C605-C57B-9CDC-E830802BACD0}"/>
              </a:ext>
            </a:extLst>
          </p:cNvPr>
          <p:cNvPicPr>
            <a:picLocks noGrp="1" noChangeAspect="1"/>
          </p:cNvPicPr>
          <p:nvPr>
            <p:ph idx="1"/>
          </p:nvPr>
        </p:nvPicPr>
        <p:blipFill>
          <a:blip r:embed="rId2"/>
          <a:stretch>
            <a:fillRect/>
          </a:stretch>
        </p:blipFill>
        <p:spPr>
          <a:xfrm>
            <a:off x="1943100" y="2168922"/>
            <a:ext cx="6591300" cy="3707606"/>
          </a:xfrm>
        </p:spPr>
      </p:pic>
    </p:spTree>
    <p:extLst>
      <p:ext uri="{BB962C8B-B14F-4D97-AF65-F5344CB8AC3E}">
        <p14:creationId xmlns:p14="http://schemas.microsoft.com/office/powerpoint/2010/main" val="1492648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CFE4B-3FD7-1881-4A98-C05BB13A1909}"/>
              </a:ext>
            </a:extLst>
          </p:cNvPr>
          <p:cNvSpPr>
            <a:spLocks noGrp="1"/>
          </p:cNvSpPr>
          <p:nvPr>
            <p:ph type="title"/>
          </p:nvPr>
        </p:nvSpPr>
        <p:spPr/>
        <p:txBody>
          <a:bodyPr>
            <a:normAutofit/>
          </a:bodyPr>
          <a:lstStyle/>
          <a:p>
            <a:r>
              <a:rPr lang="en-US" sz="3200" b="1" i="1" u="sng" dirty="0" err="1">
                <a:solidFill>
                  <a:srgbClr val="C00000"/>
                </a:solidFill>
              </a:rPr>
              <a:t>Add_menu.php</a:t>
            </a:r>
            <a:endParaRPr lang="en-US" sz="3200" b="1" i="1" u="sng" dirty="0">
              <a:solidFill>
                <a:srgbClr val="C00000"/>
              </a:solidFill>
            </a:endParaRPr>
          </a:p>
        </p:txBody>
      </p:sp>
      <p:pic>
        <p:nvPicPr>
          <p:cNvPr id="5" name="Content Placeholder 4">
            <a:extLst>
              <a:ext uri="{FF2B5EF4-FFF2-40B4-BE49-F238E27FC236}">
                <a16:creationId xmlns:a16="http://schemas.microsoft.com/office/drawing/2014/main" id="{AF44F170-CC19-4030-0EBD-94EFE8229CFC}"/>
              </a:ext>
            </a:extLst>
          </p:cNvPr>
          <p:cNvPicPr>
            <a:picLocks noGrp="1" noChangeAspect="1"/>
          </p:cNvPicPr>
          <p:nvPr>
            <p:ph idx="1"/>
          </p:nvPr>
        </p:nvPicPr>
        <p:blipFill>
          <a:blip r:embed="rId2"/>
          <a:stretch>
            <a:fillRect/>
          </a:stretch>
        </p:blipFill>
        <p:spPr>
          <a:xfrm>
            <a:off x="1943100" y="2168922"/>
            <a:ext cx="6591300" cy="3707606"/>
          </a:xfrm>
        </p:spPr>
      </p:pic>
    </p:spTree>
    <p:extLst>
      <p:ext uri="{BB962C8B-B14F-4D97-AF65-F5344CB8AC3E}">
        <p14:creationId xmlns:p14="http://schemas.microsoft.com/office/powerpoint/2010/main" val="3371700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E1ED-4AB6-69A4-3A66-A4CFC53984EA}"/>
              </a:ext>
            </a:extLst>
          </p:cNvPr>
          <p:cNvSpPr>
            <a:spLocks noGrp="1"/>
          </p:cNvSpPr>
          <p:nvPr>
            <p:ph type="title"/>
          </p:nvPr>
        </p:nvSpPr>
        <p:spPr/>
        <p:txBody>
          <a:bodyPr>
            <a:normAutofit/>
          </a:bodyPr>
          <a:lstStyle/>
          <a:p>
            <a:r>
              <a:rPr lang="en-US" sz="3200" b="1" i="1" u="sng" dirty="0">
                <a:solidFill>
                  <a:srgbClr val="C00000"/>
                </a:solidFill>
              </a:rPr>
              <a:t>Management of the Menu Orders</a:t>
            </a:r>
          </a:p>
        </p:txBody>
      </p:sp>
      <p:pic>
        <p:nvPicPr>
          <p:cNvPr id="5" name="Content Placeholder 4">
            <a:extLst>
              <a:ext uri="{FF2B5EF4-FFF2-40B4-BE49-F238E27FC236}">
                <a16:creationId xmlns:a16="http://schemas.microsoft.com/office/drawing/2014/main" id="{67ADBAFC-26CA-6B13-D6F5-48B5D84D8ED3}"/>
              </a:ext>
            </a:extLst>
          </p:cNvPr>
          <p:cNvPicPr>
            <a:picLocks noGrp="1" noChangeAspect="1"/>
          </p:cNvPicPr>
          <p:nvPr>
            <p:ph idx="1"/>
          </p:nvPr>
        </p:nvPicPr>
        <p:blipFill>
          <a:blip r:embed="rId2"/>
          <a:stretch>
            <a:fillRect/>
          </a:stretch>
        </p:blipFill>
        <p:spPr>
          <a:xfrm>
            <a:off x="1943100" y="2168922"/>
            <a:ext cx="6591300" cy="3707606"/>
          </a:xfrm>
        </p:spPr>
      </p:pic>
    </p:spTree>
    <p:extLst>
      <p:ext uri="{BB962C8B-B14F-4D97-AF65-F5344CB8AC3E}">
        <p14:creationId xmlns:p14="http://schemas.microsoft.com/office/powerpoint/2010/main" val="1465281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FF88D-C898-035E-9695-CFE832C41694}"/>
              </a:ext>
            </a:extLst>
          </p:cNvPr>
          <p:cNvSpPr>
            <a:spLocks noGrp="1"/>
          </p:cNvSpPr>
          <p:nvPr>
            <p:ph type="title"/>
          </p:nvPr>
        </p:nvSpPr>
        <p:spPr/>
        <p:txBody>
          <a:bodyPr>
            <a:normAutofit/>
          </a:bodyPr>
          <a:lstStyle/>
          <a:p>
            <a:r>
              <a:rPr lang="en-US" sz="3200" b="1" i="1" u="sng" dirty="0">
                <a:solidFill>
                  <a:srgbClr val="C00000"/>
                </a:solidFill>
              </a:rPr>
              <a:t>Table of bookings with action buttons</a:t>
            </a:r>
            <a:r>
              <a:rPr lang="en-US" dirty="0"/>
              <a:t>.</a:t>
            </a:r>
          </a:p>
        </p:txBody>
      </p:sp>
      <p:pic>
        <p:nvPicPr>
          <p:cNvPr id="5" name="Content Placeholder 4">
            <a:extLst>
              <a:ext uri="{FF2B5EF4-FFF2-40B4-BE49-F238E27FC236}">
                <a16:creationId xmlns:a16="http://schemas.microsoft.com/office/drawing/2014/main" id="{52F70473-25D9-24AC-48B3-66597379BC31}"/>
              </a:ext>
            </a:extLst>
          </p:cNvPr>
          <p:cNvPicPr>
            <a:picLocks noGrp="1" noChangeAspect="1"/>
          </p:cNvPicPr>
          <p:nvPr>
            <p:ph idx="1"/>
          </p:nvPr>
        </p:nvPicPr>
        <p:blipFill>
          <a:blip r:embed="rId2"/>
          <a:stretch>
            <a:fillRect/>
          </a:stretch>
        </p:blipFill>
        <p:spPr>
          <a:xfrm>
            <a:off x="1943100" y="2168922"/>
            <a:ext cx="6591300" cy="3707606"/>
          </a:xfrm>
        </p:spPr>
      </p:pic>
    </p:spTree>
    <p:extLst>
      <p:ext uri="{BB962C8B-B14F-4D97-AF65-F5344CB8AC3E}">
        <p14:creationId xmlns:p14="http://schemas.microsoft.com/office/powerpoint/2010/main" val="2002556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3200" b="1" i="1" u="sng" dirty="0">
                <a:solidFill>
                  <a:srgbClr val="C00000"/>
                </a:solidFill>
              </a:rPr>
              <a:t>Authors</a:t>
            </a:r>
          </a:p>
        </p:txBody>
      </p:sp>
      <p:sp>
        <p:nvSpPr>
          <p:cNvPr id="3" name="Content Placeholder 2"/>
          <p:cNvSpPr>
            <a:spLocks noGrp="1"/>
          </p:cNvSpPr>
          <p:nvPr>
            <p:ph idx="1"/>
          </p:nvPr>
        </p:nvSpPr>
        <p:spPr/>
        <p:txBody>
          <a:bodyPr/>
          <a:lstStyle/>
          <a:p>
            <a:r>
              <a:rPr dirty="0"/>
              <a:t>Racheal Kavuu Mailu (SCT121-0713/2023)</a:t>
            </a:r>
          </a:p>
          <a:p>
            <a:r>
              <a:rPr dirty="0"/>
              <a:t>Stephen Kamau (SCT121-0714/2023)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9A37F-7340-C0A1-3321-9013AFA312DE}"/>
              </a:ext>
            </a:extLst>
          </p:cNvPr>
          <p:cNvSpPr>
            <a:spLocks noGrp="1"/>
          </p:cNvSpPr>
          <p:nvPr>
            <p:ph type="title"/>
          </p:nvPr>
        </p:nvSpPr>
        <p:spPr/>
        <p:txBody>
          <a:bodyPr>
            <a:normAutofit/>
          </a:bodyPr>
          <a:lstStyle/>
          <a:p>
            <a:r>
              <a:rPr lang="en-US" sz="3200" b="1" i="1" u="sng" dirty="0">
                <a:solidFill>
                  <a:srgbClr val="C00000"/>
                </a:solidFill>
              </a:rPr>
              <a:t>Table of bookings with action buttons</a:t>
            </a:r>
            <a:r>
              <a:rPr lang="en-US" dirty="0"/>
              <a:t>.</a:t>
            </a:r>
          </a:p>
        </p:txBody>
      </p:sp>
      <p:pic>
        <p:nvPicPr>
          <p:cNvPr id="5" name="Content Placeholder 4">
            <a:extLst>
              <a:ext uri="{FF2B5EF4-FFF2-40B4-BE49-F238E27FC236}">
                <a16:creationId xmlns:a16="http://schemas.microsoft.com/office/drawing/2014/main" id="{2B82459A-5407-291F-45D7-F6FB16F9ADA0}"/>
              </a:ext>
            </a:extLst>
          </p:cNvPr>
          <p:cNvPicPr>
            <a:picLocks noGrp="1" noChangeAspect="1"/>
          </p:cNvPicPr>
          <p:nvPr>
            <p:ph idx="1"/>
          </p:nvPr>
        </p:nvPicPr>
        <p:blipFill>
          <a:blip r:embed="rId2"/>
          <a:stretch>
            <a:fillRect/>
          </a:stretch>
        </p:blipFill>
        <p:spPr>
          <a:xfrm>
            <a:off x="1943100" y="2168922"/>
            <a:ext cx="6591300" cy="3707606"/>
          </a:xfrm>
        </p:spPr>
      </p:pic>
    </p:spTree>
    <p:extLst>
      <p:ext uri="{BB962C8B-B14F-4D97-AF65-F5344CB8AC3E}">
        <p14:creationId xmlns:p14="http://schemas.microsoft.com/office/powerpoint/2010/main" val="1081823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0FDFE-679D-5629-75A4-A2E1EFD3E86F}"/>
              </a:ext>
            </a:extLst>
          </p:cNvPr>
          <p:cNvSpPr>
            <a:spLocks noGrp="1"/>
          </p:cNvSpPr>
          <p:nvPr>
            <p:ph type="title"/>
          </p:nvPr>
        </p:nvSpPr>
        <p:spPr/>
        <p:txBody>
          <a:bodyPr>
            <a:normAutofit/>
          </a:bodyPr>
          <a:lstStyle/>
          <a:p>
            <a:r>
              <a:rPr lang="en-US" sz="3200" b="1" i="1" u="sng" dirty="0">
                <a:solidFill>
                  <a:srgbClr val="C00000"/>
                </a:solidFill>
              </a:rPr>
              <a:t>Management of Rooms</a:t>
            </a:r>
          </a:p>
        </p:txBody>
      </p:sp>
      <p:pic>
        <p:nvPicPr>
          <p:cNvPr id="5" name="Content Placeholder 4">
            <a:extLst>
              <a:ext uri="{FF2B5EF4-FFF2-40B4-BE49-F238E27FC236}">
                <a16:creationId xmlns:a16="http://schemas.microsoft.com/office/drawing/2014/main" id="{BC317937-F0B7-D9B5-37BB-A8D99007EF4D}"/>
              </a:ext>
            </a:extLst>
          </p:cNvPr>
          <p:cNvPicPr>
            <a:picLocks noGrp="1" noChangeAspect="1"/>
          </p:cNvPicPr>
          <p:nvPr>
            <p:ph idx="1"/>
          </p:nvPr>
        </p:nvPicPr>
        <p:blipFill>
          <a:blip r:embed="rId2"/>
          <a:stretch>
            <a:fillRect/>
          </a:stretch>
        </p:blipFill>
        <p:spPr>
          <a:xfrm>
            <a:off x="1943100" y="2168922"/>
            <a:ext cx="6591300" cy="3707606"/>
          </a:xfrm>
        </p:spPr>
      </p:pic>
    </p:spTree>
    <p:extLst>
      <p:ext uri="{BB962C8B-B14F-4D97-AF65-F5344CB8AC3E}">
        <p14:creationId xmlns:p14="http://schemas.microsoft.com/office/powerpoint/2010/main" val="132173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28318-D71C-FE60-746D-40FBE9DEA575}"/>
              </a:ext>
            </a:extLst>
          </p:cNvPr>
          <p:cNvSpPr>
            <a:spLocks noGrp="1"/>
          </p:cNvSpPr>
          <p:nvPr>
            <p:ph type="title"/>
          </p:nvPr>
        </p:nvSpPr>
        <p:spPr/>
        <p:txBody>
          <a:bodyPr>
            <a:normAutofit/>
          </a:bodyPr>
          <a:lstStyle/>
          <a:p>
            <a:r>
              <a:rPr lang="en-US" sz="3200" b="1" i="1" u="sng" dirty="0">
                <a:solidFill>
                  <a:srgbClr val="C00000"/>
                </a:solidFill>
              </a:rPr>
              <a:t>Payments Management </a:t>
            </a:r>
          </a:p>
        </p:txBody>
      </p:sp>
      <p:pic>
        <p:nvPicPr>
          <p:cNvPr id="5" name="Content Placeholder 4">
            <a:extLst>
              <a:ext uri="{FF2B5EF4-FFF2-40B4-BE49-F238E27FC236}">
                <a16:creationId xmlns:a16="http://schemas.microsoft.com/office/drawing/2014/main" id="{C26F71F4-4271-1FDD-BC99-F92399915159}"/>
              </a:ext>
            </a:extLst>
          </p:cNvPr>
          <p:cNvPicPr>
            <a:picLocks noGrp="1" noChangeAspect="1"/>
          </p:cNvPicPr>
          <p:nvPr>
            <p:ph idx="1"/>
          </p:nvPr>
        </p:nvPicPr>
        <p:blipFill>
          <a:blip r:embed="rId2"/>
          <a:stretch>
            <a:fillRect/>
          </a:stretch>
        </p:blipFill>
        <p:spPr>
          <a:xfrm>
            <a:off x="1943100" y="2168922"/>
            <a:ext cx="6591300" cy="3707606"/>
          </a:xfrm>
        </p:spPr>
      </p:pic>
    </p:spTree>
    <p:extLst>
      <p:ext uri="{BB962C8B-B14F-4D97-AF65-F5344CB8AC3E}">
        <p14:creationId xmlns:p14="http://schemas.microsoft.com/office/powerpoint/2010/main" val="1346285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E12C9-71F5-1834-7C11-2F5C49DB5F52}"/>
              </a:ext>
            </a:extLst>
          </p:cNvPr>
          <p:cNvSpPr>
            <a:spLocks noGrp="1"/>
          </p:cNvSpPr>
          <p:nvPr>
            <p:ph type="title"/>
          </p:nvPr>
        </p:nvSpPr>
        <p:spPr/>
        <p:txBody>
          <a:bodyPr>
            <a:normAutofit/>
          </a:bodyPr>
          <a:lstStyle/>
          <a:p>
            <a:r>
              <a:rPr lang="en-US" sz="3200" b="1" i="1" u="sng" dirty="0">
                <a:solidFill>
                  <a:srgbClr val="C00000"/>
                </a:solidFill>
              </a:rPr>
              <a:t>Payment Management</a:t>
            </a:r>
          </a:p>
        </p:txBody>
      </p:sp>
      <p:pic>
        <p:nvPicPr>
          <p:cNvPr id="5" name="Content Placeholder 4">
            <a:extLst>
              <a:ext uri="{FF2B5EF4-FFF2-40B4-BE49-F238E27FC236}">
                <a16:creationId xmlns:a16="http://schemas.microsoft.com/office/drawing/2014/main" id="{D9BBEE79-262D-8F59-FCFB-28C6F0D6A89F}"/>
              </a:ext>
            </a:extLst>
          </p:cNvPr>
          <p:cNvPicPr>
            <a:picLocks noGrp="1" noChangeAspect="1"/>
          </p:cNvPicPr>
          <p:nvPr>
            <p:ph idx="1"/>
          </p:nvPr>
        </p:nvPicPr>
        <p:blipFill>
          <a:blip r:embed="rId2"/>
          <a:stretch>
            <a:fillRect/>
          </a:stretch>
        </p:blipFill>
        <p:spPr>
          <a:xfrm>
            <a:off x="1943100" y="2168922"/>
            <a:ext cx="6591300" cy="3707606"/>
          </a:xfrm>
        </p:spPr>
      </p:pic>
    </p:spTree>
    <p:extLst>
      <p:ext uri="{BB962C8B-B14F-4D97-AF65-F5344CB8AC3E}">
        <p14:creationId xmlns:p14="http://schemas.microsoft.com/office/powerpoint/2010/main" val="375961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5DBAF-2B53-4FAB-FF3A-F9D3557A27D5}"/>
              </a:ext>
            </a:extLst>
          </p:cNvPr>
          <p:cNvSpPr>
            <a:spLocks noGrp="1"/>
          </p:cNvSpPr>
          <p:nvPr>
            <p:ph type="title"/>
          </p:nvPr>
        </p:nvSpPr>
        <p:spPr/>
        <p:txBody>
          <a:bodyPr>
            <a:normAutofit/>
          </a:bodyPr>
          <a:lstStyle/>
          <a:p>
            <a:r>
              <a:rPr lang="en-US" sz="3200" b="1" i="1" u="sng" dirty="0">
                <a:solidFill>
                  <a:srgbClr val="C00000"/>
                </a:solidFill>
              </a:rPr>
              <a:t>admin_assigned_tasks.php</a:t>
            </a:r>
            <a:endParaRPr lang="en-US" sz="3200" dirty="0"/>
          </a:p>
        </p:txBody>
      </p:sp>
      <p:pic>
        <p:nvPicPr>
          <p:cNvPr id="5" name="Content Placeholder 4">
            <a:extLst>
              <a:ext uri="{FF2B5EF4-FFF2-40B4-BE49-F238E27FC236}">
                <a16:creationId xmlns:a16="http://schemas.microsoft.com/office/drawing/2014/main" id="{9291B103-6876-46DD-90F4-1D19FF7E4145}"/>
              </a:ext>
            </a:extLst>
          </p:cNvPr>
          <p:cNvPicPr>
            <a:picLocks noGrp="1" noChangeAspect="1"/>
          </p:cNvPicPr>
          <p:nvPr>
            <p:ph idx="1"/>
          </p:nvPr>
        </p:nvPicPr>
        <p:blipFill>
          <a:blip r:embed="rId2"/>
          <a:stretch>
            <a:fillRect/>
          </a:stretch>
        </p:blipFill>
        <p:spPr>
          <a:xfrm>
            <a:off x="1943100" y="2297658"/>
            <a:ext cx="6591300" cy="3450133"/>
          </a:xfrm>
        </p:spPr>
      </p:pic>
    </p:spTree>
    <p:extLst>
      <p:ext uri="{BB962C8B-B14F-4D97-AF65-F5344CB8AC3E}">
        <p14:creationId xmlns:p14="http://schemas.microsoft.com/office/powerpoint/2010/main" val="79991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0C76-40A4-08FE-0818-127E8B19B2D3}"/>
              </a:ext>
            </a:extLst>
          </p:cNvPr>
          <p:cNvSpPr>
            <a:spLocks noGrp="1"/>
          </p:cNvSpPr>
          <p:nvPr>
            <p:ph type="title"/>
          </p:nvPr>
        </p:nvSpPr>
        <p:spPr/>
        <p:txBody>
          <a:bodyPr>
            <a:normAutofit/>
          </a:bodyPr>
          <a:lstStyle/>
          <a:p>
            <a:r>
              <a:rPr lang="en-US" sz="3200" b="1" i="1" u="sng" dirty="0">
                <a:solidFill>
                  <a:srgbClr val="C00000"/>
                </a:solidFill>
              </a:rPr>
              <a:t>Assigned Tasks</a:t>
            </a:r>
          </a:p>
        </p:txBody>
      </p:sp>
      <p:pic>
        <p:nvPicPr>
          <p:cNvPr id="5" name="Content Placeholder 4">
            <a:extLst>
              <a:ext uri="{FF2B5EF4-FFF2-40B4-BE49-F238E27FC236}">
                <a16:creationId xmlns:a16="http://schemas.microsoft.com/office/drawing/2014/main" id="{B2553382-3D2C-6188-E806-AB3770F4BDAF}"/>
              </a:ext>
            </a:extLst>
          </p:cNvPr>
          <p:cNvPicPr>
            <a:picLocks noGrp="1" noChangeAspect="1"/>
          </p:cNvPicPr>
          <p:nvPr>
            <p:ph idx="1"/>
          </p:nvPr>
        </p:nvPicPr>
        <p:blipFill>
          <a:blip r:embed="rId2"/>
          <a:stretch>
            <a:fillRect/>
          </a:stretch>
        </p:blipFill>
        <p:spPr>
          <a:xfrm>
            <a:off x="1943100" y="2168922"/>
            <a:ext cx="6591300" cy="3707606"/>
          </a:xfrm>
        </p:spPr>
      </p:pic>
    </p:spTree>
    <p:extLst>
      <p:ext uri="{BB962C8B-B14F-4D97-AF65-F5344CB8AC3E}">
        <p14:creationId xmlns:p14="http://schemas.microsoft.com/office/powerpoint/2010/main" val="3972669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A408-4DCE-7791-19AF-096A65E0EF07}"/>
              </a:ext>
            </a:extLst>
          </p:cNvPr>
          <p:cNvSpPr>
            <a:spLocks noGrp="1"/>
          </p:cNvSpPr>
          <p:nvPr>
            <p:ph type="title"/>
          </p:nvPr>
        </p:nvSpPr>
        <p:spPr/>
        <p:txBody>
          <a:bodyPr/>
          <a:lstStyle/>
          <a:p>
            <a:r>
              <a:rPr lang="en-US" sz="3200" b="1" i="1" u="sng" dirty="0">
                <a:solidFill>
                  <a:srgbClr val="C00000"/>
                </a:solidFill>
              </a:rPr>
              <a:t>Staff list with edit/delete buttons</a:t>
            </a:r>
            <a:r>
              <a:rPr lang="en-US" dirty="0"/>
              <a:t>.</a:t>
            </a:r>
          </a:p>
        </p:txBody>
      </p:sp>
      <p:pic>
        <p:nvPicPr>
          <p:cNvPr id="5" name="Content Placeholder 4">
            <a:extLst>
              <a:ext uri="{FF2B5EF4-FFF2-40B4-BE49-F238E27FC236}">
                <a16:creationId xmlns:a16="http://schemas.microsoft.com/office/drawing/2014/main" id="{80E0980F-70E8-269D-2AB3-E2F6DEF21613}"/>
              </a:ext>
            </a:extLst>
          </p:cNvPr>
          <p:cNvPicPr>
            <a:picLocks noGrp="1" noChangeAspect="1"/>
          </p:cNvPicPr>
          <p:nvPr>
            <p:ph idx="1"/>
          </p:nvPr>
        </p:nvPicPr>
        <p:blipFill>
          <a:blip r:embed="rId2"/>
          <a:stretch>
            <a:fillRect/>
          </a:stretch>
        </p:blipFill>
        <p:spPr>
          <a:xfrm>
            <a:off x="548922" y="1600200"/>
            <a:ext cx="8046156" cy="4336143"/>
          </a:xfrm>
        </p:spPr>
      </p:pic>
    </p:spTree>
    <p:extLst>
      <p:ext uri="{BB962C8B-B14F-4D97-AF65-F5344CB8AC3E}">
        <p14:creationId xmlns:p14="http://schemas.microsoft.com/office/powerpoint/2010/main" val="3304981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5FD8-6C41-A65F-B244-BDBAB46E8A51}"/>
              </a:ext>
            </a:extLst>
          </p:cNvPr>
          <p:cNvSpPr>
            <a:spLocks noGrp="1"/>
          </p:cNvSpPr>
          <p:nvPr>
            <p:ph type="title"/>
          </p:nvPr>
        </p:nvSpPr>
        <p:spPr/>
        <p:txBody>
          <a:bodyPr>
            <a:normAutofit/>
          </a:bodyPr>
          <a:lstStyle/>
          <a:p>
            <a:r>
              <a:rPr lang="en-US" sz="3200" b="1" i="1" u="sng" dirty="0">
                <a:solidFill>
                  <a:srgbClr val="C00000"/>
                </a:solidFill>
              </a:rPr>
              <a:t>Reports</a:t>
            </a:r>
          </a:p>
        </p:txBody>
      </p:sp>
      <p:sp>
        <p:nvSpPr>
          <p:cNvPr id="3" name="Content Placeholder 2">
            <a:extLst>
              <a:ext uri="{FF2B5EF4-FFF2-40B4-BE49-F238E27FC236}">
                <a16:creationId xmlns:a16="http://schemas.microsoft.com/office/drawing/2014/main" id="{6EE79650-D8AB-D00E-646E-9D8B1634CC42}"/>
              </a:ext>
            </a:extLst>
          </p:cNvPr>
          <p:cNvSpPr>
            <a:spLocks noGrp="1"/>
          </p:cNvSpPr>
          <p:nvPr>
            <p:ph idx="1"/>
          </p:nvPr>
        </p:nvSpPr>
        <p:spPr/>
        <p:txBody>
          <a:bodyPr>
            <a:normAutofit lnSpcReduction="10000"/>
          </a:bodyPr>
          <a:lstStyle/>
          <a:p>
            <a:r>
              <a:rPr lang="en-US" sz="2000" dirty="0"/>
              <a:t>Provides summaries and analytics for management.</a:t>
            </a:r>
          </a:p>
          <a:p>
            <a:r>
              <a:rPr lang="en-US" sz="2000" dirty="0"/>
              <a:t>Key reports include:</a:t>
            </a:r>
          </a:p>
          <a:p>
            <a:pPr lvl="1"/>
            <a:r>
              <a:rPr lang="en-US" sz="2000" b="1" dirty="0"/>
              <a:t>Bookings Report</a:t>
            </a:r>
            <a:r>
              <a:rPr lang="en-US" sz="2000" dirty="0"/>
              <a:t> – list of all customer bookings with dates and statuses.</a:t>
            </a:r>
          </a:p>
          <a:p>
            <a:pPr lvl="1"/>
            <a:r>
              <a:rPr lang="en-US" sz="2000" b="1" dirty="0"/>
              <a:t>Payments Report</a:t>
            </a:r>
            <a:r>
              <a:rPr lang="en-US" sz="2000" dirty="0"/>
              <a:t> – summary of received payments, outstanding balances.</a:t>
            </a:r>
          </a:p>
          <a:p>
            <a:pPr lvl="1"/>
            <a:r>
              <a:rPr lang="en-US" sz="2000" b="1" dirty="0"/>
              <a:t>Menu/Orders Report</a:t>
            </a:r>
            <a:r>
              <a:rPr lang="en-US" sz="2000" dirty="0"/>
              <a:t> – which menu items are most popular, revenue generated.</a:t>
            </a:r>
          </a:p>
          <a:p>
            <a:r>
              <a:rPr lang="en-US" sz="2000" dirty="0"/>
              <a:t>Helps Admins make data-driven decisions and monitor business performance.</a:t>
            </a:r>
          </a:p>
          <a:p>
            <a:pPr marL="0" indent="0">
              <a:buNone/>
            </a:pPr>
            <a:endParaRPr lang="en-US" dirty="0"/>
          </a:p>
          <a:p>
            <a:endParaRPr lang="en-US" dirty="0"/>
          </a:p>
        </p:txBody>
      </p:sp>
    </p:spTree>
    <p:extLst>
      <p:ext uri="{BB962C8B-B14F-4D97-AF65-F5344CB8AC3E}">
        <p14:creationId xmlns:p14="http://schemas.microsoft.com/office/powerpoint/2010/main" val="1145875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A80EF-7551-A7B7-1A1F-DDBD76A3B425}"/>
              </a:ext>
            </a:extLst>
          </p:cNvPr>
          <p:cNvSpPr>
            <a:spLocks noGrp="1"/>
          </p:cNvSpPr>
          <p:nvPr>
            <p:ph type="title"/>
          </p:nvPr>
        </p:nvSpPr>
        <p:spPr/>
        <p:txBody>
          <a:bodyPr>
            <a:normAutofit/>
          </a:bodyPr>
          <a:lstStyle/>
          <a:p>
            <a:r>
              <a:rPr lang="en-US" sz="3200" b="1" i="1" u="sng" dirty="0">
                <a:solidFill>
                  <a:srgbClr val="C00000"/>
                </a:solidFill>
              </a:rPr>
              <a:t>Screenshot of the Reports</a:t>
            </a:r>
          </a:p>
        </p:txBody>
      </p:sp>
      <p:pic>
        <p:nvPicPr>
          <p:cNvPr id="5" name="Content Placeholder 4">
            <a:extLst>
              <a:ext uri="{FF2B5EF4-FFF2-40B4-BE49-F238E27FC236}">
                <a16:creationId xmlns:a16="http://schemas.microsoft.com/office/drawing/2014/main" id="{EF106B27-EE6D-0CA6-8D15-5FB8143B5165}"/>
              </a:ext>
            </a:extLst>
          </p:cNvPr>
          <p:cNvPicPr>
            <a:picLocks noGrp="1" noChangeAspect="1"/>
          </p:cNvPicPr>
          <p:nvPr>
            <p:ph idx="1"/>
          </p:nvPr>
        </p:nvPicPr>
        <p:blipFill>
          <a:blip r:embed="rId2"/>
          <a:stretch>
            <a:fillRect/>
          </a:stretch>
        </p:blipFill>
        <p:spPr>
          <a:xfrm>
            <a:off x="1943100" y="2168922"/>
            <a:ext cx="6591300" cy="3707606"/>
          </a:xfrm>
        </p:spPr>
      </p:pic>
    </p:spTree>
    <p:extLst>
      <p:ext uri="{BB962C8B-B14F-4D97-AF65-F5344CB8AC3E}">
        <p14:creationId xmlns:p14="http://schemas.microsoft.com/office/powerpoint/2010/main" val="3888478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76256-ED86-1F73-6264-E052B3F1D88B}"/>
              </a:ext>
            </a:extLst>
          </p:cNvPr>
          <p:cNvSpPr>
            <a:spLocks noGrp="1"/>
          </p:cNvSpPr>
          <p:nvPr>
            <p:ph type="title"/>
          </p:nvPr>
        </p:nvSpPr>
        <p:spPr/>
        <p:txBody>
          <a:bodyPr>
            <a:normAutofit/>
          </a:bodyPr>
          <a:lstStyle/>
          <a:p>
            <a:r>
              <a:rPr lang="en-US" sz="3200" b="1" i="1" u="sng" dirty="0">
                <a:solidFill>
                  <a:srgbClr val="C00000"/>
                </a:solidFill>
              </a:rPr>
              <a:t>STAFF PORTAL IMPLEMENTATION</a:t>
            </a:r>
          </a:p>
        </p:txBody>
      </p:sp>
      <p:sp>
        <p:nvSpPr>
          <p:cNvPr id="3" name="Content Placeholder 2">
            <a:extLst>
              <a:ext uri="{FF2B5EF4-FFF2-40B4-BE49-F238E27FC236}">
                <a16:creationId xmlns:a16="http://schemas.microsoft.com/office/drawing/2014/main" id="{30690FDE-EFB4-4313-093E-E7F9A1CFFE16}"/>
              </a:ext>
            </a:extLst>
          </p:cNvPr>
          <p:cNvSpPr>
            <a:spLocks noGrp="1"/>
          </p:cNvSpPr>
          <p:nvPr>
            <p:ph idx="1"/>
          </p:nvPr>
        </p:nvSpPr>
        <p:spPr/>
        <p:txBody>
          <a:bodyPr>
            <a:normAutofit fontScale="77500" lnSpcReduction="20000"/>
          </a:bodyPr>
          <a:lstStyle/>
          <a:p>
            <a:r>
              <a:rPr lang="en-US" sz="2000" dirty="0"/>
              <a:t>Admin can add staff members who will later log in to the staff portal.</a:t>
            </a:r>
          </a:p>
          <a:p>
            <a:r>
              <a:rPr lang="en-US" sz="2000" dirty="0"/>
              <a:t>Staff accounts are stored in the staff table with unique emails and hashed passwords.</a:t>
            </a:r>
          </a:p>
          <a:p>
            <a:r>
              <a:rPr lang="en-US" sz="2000" dirty="0"/>
              <a:t>After the admin adds staff, they can login to the staff portal.</a:t>
            </a:r>
          </a:p>
          <a:p>
            <a:r>
              <a:rPr lang="en-US" sz="2000" dirty="0"/>
              <a:t>Staff login via staff login.php</a:t>
            </a:r>
          </a:p>
          <a:p>
            <a:r>
              <a:rPr lang="en-US" sz="2000" dirty="0"/>
              <a:t>Credentials: Unique per staff(</a:t>
            </a:r>
            <a:r>
              <a:rPr lang="en-US" sz="2000" dirty="0">
                <a:hlinkClick r:id="rId2"/>
              </a:rPr>
              <a:t>e.gstaff1@example.com</a:t>
            </a:r>
            <a:r>
              <a:rPr lang="en-US" sz="2000" dirty="0"/>
              <a:t>)</a:t>
            </a:r>
          </a:p>
          <a:p>
            <a:r>
              <a:rPr lang="en-US" sz="2000" dirty="0"/>
              <a:t>Password:default-staff123(hashed in the database for security)</a:t>
            </a:r>
          </a:p>
          <a:p>
            <a:r>
              <a:rPr lang="en-US" sz="2000" dirty="0"/>
              <a:t>Security measures implemented::</a:t>
            </a:r>
          </a:p>
          <a:p>
            <a:r>
              <a:rPr lang="en-US" sz="2000" dirty="0"/>
              <a:t>Only staff can access the portal(session verification)</a:t>
            </a:r>
          </a:p>
          <a:p>
            <a:r>
              <a:rPr lang="en-US" sz="2000" dirty="0"/>
              <a:t>Admin credentials cannot login into the staff portal</a:t>
            </a:r>
            <a:r>
              <a:rPr lang="en-US" dirty="0"/>
              <a:t>.</a:t>
            </a:r>
          </a:p>
          <a:p>
            <a:endParaRPr lang="en-US" dirty="0"/>
          </a:p>
        </p:txBody>
      </p:sp>
    </p:spTree>
    <p:extLst>
      <p:ext uri="{BB962C8B-B14F-4D97-AF65-F5344CB8AC3E}">
        <p14:creationId xmlns:p14="http://schemas.microsoft.com/office/powerpoint/2010/main" val="2621147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3200" b="1" i="1" u="sng" dirty="0">
                <a:solidFill>
                  <a:srgbClr val="C00000"/>
                </a:solidFill>
              </a:rPr>
              <a:t>Statement of the Problem</a:t>
            </a:r>
          </a:p>
        </p:txBody>
      </p:sp>
      <p:sp>
        <p:nvSpPr>
          <p:cNvPr id="3" name="Content Placeholder 2"/>
          <p:cNvSpPr>
            <a:spLocks noGrp="1"/>
          </p:cNvSpPr>
          <p:nvPr>
            <p:ph idx="1"/>
          </p:nvPr>
        </p:nvSpPr>
        <p:spPr>
          <a:xfrm>
            <a:off x="0" y="1586429"/>
            <a:ext cx="9144000" cy="4539734"/>
          </a:xfrm>
        </p:spPr>
        <p:txBody>
          <a:bodyPr>
            <a:normAutofit fontScale="25000" lnSpcReduction="20000"/>
          </a:bodyPr>
          <a:lstStyle/>
          <a:p>
            <a:r>
              <a:rPr lang="en-US" sz="5500" dirty="0"/>
              <a:t>Hotel Lillies currently faces several operational and customer service challenges due to the absence of an integrated booking and inquiry system. These include: </a:t>
            </a:r>
          </a:p>
          <a:p>
            <a:br>
              <a:rPr lang="en-US" sz="5500" dirty="0"/>
            </a:br>
            <a:r>
              <a:rPr lang="en-US" sz="5500" b="1" i="1" dirty="0"/>
              <a:t>1. Inefficient Booking Process</a:t>
            </a:r>
            <a:endParaRPr lang="en-US" sz="5500" dirty="0"/>
          </a:p>
          <a:p>
            <a:r>
              <a:rPr lang="en-US" sz="5500" dirty="0"/>
              <a:t>  Customers must call or visit physically to make reservations, leading to delays and miscommunication.</a:t>
            </a:r>
          </a:p>
          <a:p>
            <a:br>
              <a:rPr lang="en-US" sz="5500" dirty="0"/>
            </a:br>
            <a:r>
              <a:rPr lang="en-US" sz="5500" b="1" i="1" dirty="0"/>
              <a:t>2. Limited Access to Menu and Pricing Information</a:t>
            </a:r>
            <a:endParaRPr lang="en-US" sz="5500" dirty="0"/>
          </a:p>
          <a:p>
            <a:r>
              <a:rPr lang="en-US" sz="5500" dirty="0"/>
              <a:t> Customers cannot easily see what is available before visiting.</a:t>
            </a:r>
          </a:p>
          <a:p>
            <a:br>
              <a:rPr lang="en-US" sz="5500" dirty="0"/>
            </a:br>
            <a:r>
              <a:rPr lang="en-US" sz="5500" b="1" i="1" dirty="0"/>
              <a:t>3. Lack of Centralized Event and Room Booking </a:t>
            </a:r>
            <a:endParaRPr lang="en-US" sz="5500" dirty="0"/>
          </a:p>
          <a:p>
            <a:r>
              <a:rPr lang="en-US" sz="5500" dirty="0"/>
              <a:t>Event and accommodation bookings are handled separately, increasing the chance of double-booking.</a:t>
            </a:r>
          </a:p>
          <a:p>
            <a:br>
              <a:rPr lang="en-US" sz="5500" dirty="0"/>
            </a:br>
            <a:r>
              <a:rPr lang="en-US" sz="5500" b="1" i="1" dirty="0"/>
              <a:t>4. No Self-Service Options </a:t>
            </a:r>
            <a:endParaRPr lang="en-US" sz="5500" dirty="0"/>
          </a:p>
          <a:p>
            <a:r>
              <a:rPr lang="en-US" sz="5500" dirty="0"/>
              <a:t>Customers cannot independently check available services, packages, or make instant bookings online.</a:t>
            </a:r>
          </a:p>
          <a:p>
            <a:pPr marL="0" indent="0">
              <a:buNone/>
            </a:pPr>
            <a:r>
              <a:rPr lang="en-US" sz="5500" dirty="0"/>
              <a:t> </a:t>
            </a:r>
          </a:p>
          <a:p>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76993-8311-6C38-CE23-86687039C089}"/>
              </a:ext>
            </a:extLst>
          </p:cNvPr>
          <p:cNvSpPr>
            <a:spLocks noGrp="1"/>
          </p:cNvSpPr>
          <p:nvPr>
            <p:ph type="title"/>
          </p:nvPr>
        </p:nvSpPr>
        <p:spPr/>
        <p:txBody>
          <a:bodyPr>
            <a:normAutofit/>
          </a:bodyPr>
          <a:lstStyle/>
          <a:p>
            <a:r>
              <a:rPr lang="en-US" sz="3200" b="1" i="1" u="sng" dirty="0">
                <a:solidFill>
                  <a:srgbClr val="C00000"/>
                </a:solidFill>
              </a:rPr>
              <a:t>Staff Login Page</a:t>
            </a:r>
          </a:p>
        </p:txBody>
      </p:sp>
      <p:pic>
        <p:nvPicPr>
          <p:cNvPr id="5" name="Content Placeholder 4">
            <a:extLst>
              <a:ext uri="{FF2B5EF4-FFF2-40B4-BE49-F238E27FC236}">
                <a16:creationId xmlns:a16="http://schemas.microsoft.com/office/drawing/2014/main" id="{5C69789B-5739-25FF-64B6-10DA5324D90D}"/>
              </a:ext>
            </a:extLst>
          </p:cNvPr>
          <p:cNvPicPr>
            <a:picLocks noGrp="1" noChangeAspect="1"/>
          </p:cNvPicPr>
          <p:nvPr>
            <p:ph idx="1"/>
          </p:nvPr>
        </p:nvPicPr>
        <p:blipFill>
          <a:blip r:embed="rId2"/>
          <a:stretch>
            <a:fillRect/>
          </a:stretch>
        </p:blipFill>
        <p:spPr>
          <a:xfrm>
            <a:off x="1943100" y="2168922"/>
            <a:ext cx="6591300" cy="3707606"/>
          </a:xfrm>
        </p:spPr>
      </p:pic>
    </p:spTree>
    <p:extLst>
      <p:ext uri="{BB962C8B-B14F-4D97-AF65-F5344CB8AC3E}">
        <p14:creationId xmlns:p14="http://schemas.microsoft.com/office/powerpoint/2010/main" val="3872613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B7BEC-8DED-0656-FB2F-6D30C3301034}"/>
              </a:ext>
            </a:extLst>
          </p:cNvPr>
          <p:cNvSpPr>
            <a:spLocks noGrp="1"/>
          </p:cNvSpPr>
          <p:nvPr>
            <p:ph type="title"/>
          </p:nvPr>
        </p:nvSpPr>
        <p:spPr/>
        <p:txBody>
          <a:bodyPr>
            <a:normAutofit/>
          </a:bodyPr>
          <a:lstStyle/>
          <a:p>
            <a:r>
              <a:rPr lang="en-US" sz="3200" b="1" i="1" u="sng" dirty="0">
                <a:solidFill>
                  <a:srgbClr val="C00000"/>
                </a:solidFill>
              </a:rPr>
              <a:t>Staff Portal Dashboard</a:t>
            </a:r>
          </a:p>
        </p:txBody>
      </p:sp>
      <p:sp>
        <p:nvSpPr>
          <p:cNvPr id="3" name="Content Placeholder 2">
            <a:extLst>
              <a:ext uri="{FF2B5EF4-FFF2-40B4-BE49-F238E27FC236}">
                <a16:creationId xmlns:a16="http://schemas.microsoft.com/office/drawing/2014/main" id="{3FE81273-17DB-ABAC-B396-BCF1968DDCBA}"/>
              </a:ext>
            </a:extLst>
          </p:cNvPr>
          <p:cNvSpPr>
            <a:spLocks noGrp="1"/>
          </p:cNvSpPr>
          <p:nvPr>
            <p:ph idx="1"/>
          </p:nvPr>
        </p:nvSpPr>
        <p:spPr/>
        <p:txBody>
          <a:bodyPr>
            <a:normAutofit fontScale="92500" lnSpcReduction="10000"/>
          </a:bodyPr>
          <a:lstStyle/>
          <a:p>
            <a:r>
              <a:rPr lang="en-US" sz="2000" dirty="0"/>
              <a:t>Once logged in, the staff sees a </a:t>
            </a:r>
            <a:r>
              <a:rPr lang="en-US" sz="2000" b="1" dirty="0"/>
              <a:t>dashboard</a:t>
            </a:r>
            <a:r>
              <a:rPr lang="en-US" sz="2000" dirty="0"/>
              <a:t> with actionable tiles.</a:t>
            </a:r>
          </a:p>
          <a:p>
            <a:r>
              <a:rPr lang="en-US" sz="2000" dirty="0"/>
              <a:t>Tiles include:</a:t>
            </a:r>
          </a:p>
          <a:p>
            <a:pPr lvl="1"/>
            <a:r>
              <a:rPr lang="en-US" sz="2000" b="1" dirty="0"/>
              <a:t>Update Bookings</a:t>
            </a:r>
            <a:r>
              <a:rPr lang="en-US" sz="2000" dirty="0"/>
              <a:t> – allows staff to view all bookings and update their status</a:t>
            </a:r>
          </a:p>
          <a:p>
            <a:pPr lvl="1"/>
            <a:r>
              <a:rPr lang="en-US" sz="2000" b="1" dirty="0"/>
              <a:t>Assigned Tasks</a:t>
            </a:r>
            <a:r>
              <a:rPr lang="en-US" sz="2000" dirty="0"/>
              <a:t> – displays tasks assigned specifically to the logged-in staff</a:t>
            </a:r>
          </a:p>
          <a:p>
            <a:r>
              <a:rPr lang="en-US" sz="2000" dirty="0"/>
              <a:t>Additional buttons below the tiles:</a:t>
            </a:r>
          </a:p>
          <a:p>
            <a:pPr lvl="1"/>
            <a:r>
              <a:rPr lang="en-US" sz="2000" b="1" dirty="0"/>
              <a:t>Go Back to Homepage</a:t>
            </a:r>
            <a:r>
              <a:rPr lang="en-US" sz="2000" dirty="0"/>
              <a:t> – returns to the main website index</a:t>
            </a:r>
          </a:p>
          <a:p>
            <a:pPr lvl="1"/>
            <a:r>
              <a:rPr lang="en-US" sz="2000" b="1" dirty="0"/>
              <a:t>Logout</a:t>
            </a:r>
            <a:r>
              <a:rPr lang="en-US" sz="2000" dirty="0"/>
              <a:t> – safely ends the staff session</a:t>
            </a:r>
          </a:p>
          <a:p>
            <a:endParaRPr lang="en-US" dirty="0"/>
          </a:p>
        </p:txBody>
      </p:sp>
    </p:spTree>
    <p:extLst>
      <p:ext uri="{BB962C8B-B14F-4D97-AF65-F5344CB8AC3E}">
        <p14:creationId xmlns:p14="http://schemas.microsoft.com/office/powerpoint/2010/main" val="1615631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371F8-1E10-B9ED-C7E4-00B93B7FF6CF}"/>
              </a:ext>
            </a:extLst>
          </p:cNvPr>
          <p:cNvSpPr>
            <a:spLocks noGrp="1"/>
          </p:cNvSpPr>
          <p:nvPr>
            <p:ph type="title"/>
          </p:nvPr>
        </p:nvSpPr>
        <p:spPr/>
        <p:txBody>
          <a:bodyPr>
            <a:normAutofit/>
          </a:bodyPr>
          <a:lstStyle/>
          <a:p>
            <a:r>
              <a:rPr lang="en-US" sz="3200" b="1" i="1" u="sng" dirty="0">
                <a:solidFill>
                  <a:srgbClr val="C00000"/>
                </a:solidFill>
              </a:rPr>
              <a:t>Screenshot of the staff portal dashboard</a:t>
            </a:r>
          </a:p>
        </p:txBody>
      </p:sp>
      <p:pic>
        <p:nvPicPr>
          <p:cNvPr id="5" name="Content Placeholder 4">
            <a:extLst>
              <a:ext uri="{FF2B5EF4-FFF2-40B4-BE49-F238E27FC236}">
                <a16:creationId xmlns:a16="http://schemas.microsoft.com/office/drawing/2014/main" id="{4B8A010E-2707-863F-C310-CD3AC4D9E43D}"/>
              </a:ext>
            </a:extLst>
          </p:cNvPr>
          <p:cNvPicPr>
            <a:picLocks noGrp="1" noChangeAspect="1"/>
          </p:cNvPicPr>
          <p:nvPr>
            <p:ph idx="1"/>
          </p:nvPr>
        </p:nvPicPr>
        <p:blipFill>
          <a:blip r:embed="rId2"/>
          <a:stretch>
            <a:fillRect/>
          </a:stretch>
        </p:blipFill>
        <p:spPr>
          <a:xfrm>
            <a:off x="1943100" y="2168922"/>
            <a:ext cx="6591300" cy="3707606"/>
          </a:xfrm>
          <a:prstGeom prst="rect">
            <a:avLst/>
          </a:prstGeom>
        </p:spPr>
      </p:pic>
    </p:spTree>
    <p:extLst>
      <p:ext uri="{BB962C8B-B14F-4D97-AF65-F5344CB8AC3E}">
        <p14:creationId xmlns:p14="http://schemas.microsoft.com/office/powerpoint/2010/main" val="2677129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38FC8-DE50-7D8A-B1A8-9DA8B5339344}"/>
              </a:ext>
            </a:extLst>
          </p:cNvPr>
          <p:cNvSpPr>
            <a:spLocks noGrp="1"/>
          </p:cNvSpPr>
          <p:nvPr>
            <p:ph type="title"/>
          </p:nvPr>
        </p:nvSpPr>
        <p:spPr/>
        <p:txBody>
          <a:bodyPr>
            <a:normAutofit/>
          </a:bodyPr>
          <a:lstStyle/>
          <a:p>
            <a:r>
              <a:rPr lang="en-US" sz="3200" b="1" i="1" u="sng" dirty="0">
                <a:solidFill>
                  <a:srgbClr val="C00000"/>
                </a:solidFill>
              </a:rPr>
              <a:t>Viewing &amp; Updating Bookings</a:t>
            </a:r>
          </a:p>
        </p:txBody>
      </p:sp>
      <p:sp>
        <p:nvSpPr>
          <p:cNvPr id="6" name="Content Placeholder 5">
            <a:extLst>
              <a:ext uri="{FF2B5EF4-FFF2-40B4-BE49-F238E27FC236}">
                <a16:creationId xmlns:a16="http://schemas.microsoft.com/office/drawing/2014/main" id="{C8014DD9-3323-5810-DED3-1F491F8E81F7}"/>
              </a:ext>
            </a:extLst>
          </p:cNvPr>
          <p:cNvSpPr>
            <a:spLocks noGrp="1"/>
          </p:cNvSpPr>
          <p:nvPr>
            <p:ph idx="1"/>
          </p:nvPr>
        </p:nvSpPr>
        <p:spPr/>
        <p:txBody>
          <a:bodyPr>
            <a:normAutofit fontScale="70000" lnSpcReduction="20000"/>
          </a:bodyPr>
          <a:lstStyle/>
          <a:p>
            <a:r>
              <a:rPr lang="en-US" sz="2000" dirty="0"/>
              <a:t>Staff can manage bookings from staff_bookings.php.</a:t>
            </a:r>
          </a:p>
          <a:p>
            <a:r>
              <a:rPr lang="en-US" sz="2000" dirty="0"/>
              <a:t>Clicking </a:t>
            </a:r>
            <a:r>
              <a:rPr lang="en-US" sz="2000" b="1" dirty="0"/>
              <a:t>Update Bookings</a:t>
            </a:r>
            <a:r>
              <a:rPr lang="en-US" sz="2000" dirty="0"/>
              <a:t> opens a table of all bookings:</a:t>
            </a:r>
          </a:p>
          <a:p>
            <a:pPr lvl="1"/>
            <a:r>
              <a:rPr lang="en-US" sz="2000" dirty="0"/>
              <a:t>Booking ID</a:t>
            </a:r>
          </a:p>
          <a:p>
            <a:pPr lvl="1"/>
            <a:r>
              <a:rPr lang="en-US" sz="2000" dirty="0"/>
              <a:t>Customer Name</a:t>
            </a:r>
          </a:p>
          <a:p>
            <a:pPr lvl="1"/>
            <a:r>
              <a:rPr lang="en-US" sz="2000" dirty="0"/>
              <a:t>Booking Status (Pending, Confirmed, Checked-in, Checked-out, Cancelled)</a:t>
            </a:r>
          </a:p>
          <a:p>
            <a:pPr lvl="1"/>
            <a:r>
              <a:rPr lang="en-US" sz="2000" dirty="0"/>
              <a:t>Payment Status (Pending, Paid, Refunded)</a:t>
            </a:r>
          </a:p>
          <a:p>
            <a:pPr lvl="1"/>
            <a:r>
              <a:rPr lang="en-US" sz="2000" dirty="0"/>
              <a:t>Action → </a:t>
            </a:r>
            <a:r>
              <a:rPr lang="en-US" sz="2000" b="1" dirty="0"/>
              <a:t>Update</a:t>
            </a:r>
            <a:r>
              <a:rPr lang="en-US" sz="2000" dirty="0"/>
              <a:t> button</a:t>
            </a:r>
          </a:p>
          <a:p>
            <a:r>
              <a:rPr lang="en-US" sz="2000" dirty="0"/>
              <a:t>Clicking </a:t>
            </a:r>
            <a:r>
              <a:rPr lang="en-US" sz="2000" b="1" dirty="0"/>
              <a:t>Update</a:t>
            </a:r>
            <a:r>
              <a:rPr lang="en-US" sz="2000" dirty="0"/>
              <a:t> opens update_booking.php, where staff can:</a:t>
            </a:r>
          </a:p>
          <a:p>
            <a:pPr lvl="1"/>
            <a:r>
              <a:rPr lang="en-US" sz="2000" dirty="0"/>
              <a:t>Change </a:t>
            </a:r>
            <a:r>
              <a:rPr lang="en-US" sz="2000" b="1" dirty="0"/>
              <a:t>Booking Status</a:t>
            </a:r>
            <a:r>
              <a:rPr lang="en-US" sz="2000" dirty="0"/>
              <a:t> via a dropdown</a:t>
            </a:r>
          </a:p>
          <a:p>
            <a:pPr lvl="1"/>
            <a:r>
              <a:rPr lang="en-US" sz="2000" dirty="0"/>
              <a:t>Change </a:t>
            </a:r>
            <a:r>
              <a:rPr lang="en-US" sz="2000" b="1" dirty="0"/>
              <a:t>Payment Status</a:t>
            </a:r>
            <a:r>
              <a:rPr lang="en-US" sz="2000" dirty="0"/>
              <a:t> via a dropdown</a:t>
            </a:r>
          </a:p>
          <a:p>
            <a:pPr lvl="1"/>
            <a:r>
              <a:rPr lang="en-US" sz="2000" dirty="0"/>
              <a:t>Submit changes to update the database</a:t>
            </a:r>
          </a:p>
          <a:p>
            <a:endParaRPr lang="en-US" dirty="0"/>
          </a:p>
        </p:txBody>
      </p:sp>
    </p:spTree>
    <p:extLst>
      <p:ext uri="{BB962C8B-B14F-4D97-AF65-F5344CB8AC3E}">
        <p14:creationId xmlns:p14="http://schemas.microsoft.com/office/powerpoint/2010/main" val="1878675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38349-2F3B-8DA2-CD1F-283DD4A376F2}"/>
              </a:ext>
            </a:extLst>
          </p:cNvPr>
          <p:cNvSpPr>
            <a:spLocks noGrp="1"/>
          </p:cNvSpPr>
          <p:nvPr>
            <p:ph type="title"/>
          </p:nvPr>
        </p:nvSpPr>
        <p:spPr/>
        <p:txBody>
          <a:bodyPr/>
          <a:lstStyle/>
          <a:p>
            <a:r>
              <a:rPr lang="en-US" sz="3200" b="1" i="1" u="sng" dirty="0">
                <a:solidFill>
                  <a:srgbClr val="C00000"/>
                </a:solidFill>
              </a:rPr>
              <a:t>Update Booking form</a:t>
            </a:r>
            <a:r>
              <a:rPr lang="en-US" dirty="0"/>
              <a:t>.</a:t>
            </a:r>
          </a:p>
        </p:txBody>
      </p:sp>
      <p:pic>
        <p:nvPicPr>
          <p:cNvPr id="5" name="Content Placeholder 4">
            <a:extLst>
              <a:ext uri="{FF2B5EF4-FFF2-40B4-BE49-F238E27FC236}">
                <a16:creationId xmlns:a16="http://schemas.microsoft.com/office/drawing/2014/main" id="{FC1140BB-0786-9223-15F0-D48779FF0D44}"/>
              </a:ext>
            </a:extLst>
          </p:cNvPr>
          <p:cNvPicPr>
            <a:picLocks noGrp="1" noChangeAspect="1"/>
          </p:cNvPicPr>
          <p:nvPr>
            <p:ph idx="1"/>
          </p:nvPr>
        </p:nvPicPr>
        <p:blipFill>
          <a:blip r:embed="rId2"/>
          <a:stretch>
            <a:fillRect/>
          </a:stretch>
        </p:blipFill>
        <p:spPr>
          <a:xfrm>
            <a:off x="1943100" y="2254746"/>
            <a:ext cx="6591300" cy="3535957"/>
          </a:xfrm>
        </p:spPr>
      </p:pic>
    </p:spTree>
    <p:extLst>
      <p:ext uri="{BB962C8B-B14F-4D97-AF65-F5344CB8AC3E}">
        <p14:creationId xmlns:p14="http://schemas.microsoft.com/office/powerpoint/2010/main" val="1983623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5670-7C18-1D66-8095-95DA51A6A3E3}"/>
              </a:ext>
            </a:extLst>
          </p:cNvPr>
          <p:cNvSpPr>
            <a:spLocks noGrp="1"/>
          </p:cNvSpPr>
          <p:nvPr>
            <p:ph type="title"/>
          </p:nvPr>
        </p:nvSpPr>
        <p:spPr/>
        <p:txBody>
          <a:bodyPr>
            <a:normAutofit/>
          </a:bodyPr>
          <a:lstStyle/>
          <a:p>
            <a:r>
              <a:rPr lang="en-US" sz="3200" b="1" i="1" u="sng" dirty="0">
                <a:solidFill>
                  <a:srgbClr val="C00000"/>
                </a:solidFill>
              </a:rPr>
              <a:t>Assigned Tasks</a:t>
            </a:r>
          </a:p>
        </p:txBody>
      </p:sp>
      <p:sp>
        <p:nvSpPr>
          <p:cNvPr id="3" name="Content Placeholder 2">
            <a:extLst>
              <a:ext uri="{FF2B5EF4-FFF2-40B4-BE49-F238E27FC236}">
                <a16:creationId xmlns:a16="http://schemas.microsoft.com/office/drawing/2014/main" id="{3D83FD9D-D42C-3813-93DE-8B2CBEA0A878}"/>
              </a:ext>
            </a:extLst>
          </p:cNvPr>
          <p:cNvSpPr>
            <a:spLocks noGrp="1"/>
          </p:cNvSpPr>
          <p:nvPr>
            <p:ph idx="1"/>
          </p:nvPr>
        </p:nvSpPr>
        <p:spPr/>
        <p:txBody>
          <a:bodyPr>
            <a:normAutofit lnSpcReduction="10000"/>
          </a:bodyPr>
          <a:lstStyle/>
          <a:p>
            <a:r>
              <a:rPr lang="en-US" sz="2000" dirty="0"/>
              <a:t>Staff can view and manage their daily tasks via assigned_tasks.php.</a:t>
            </a:r>
          </a:p>
          <a:p>
            <a:r>
              <a:rPr lang="en-US" sz="2000" dirty="0"/>
              <a:t>The table shows:</a:t>
            </a:r>
          </a:p>
          <a:p>
            <a:pPr lvl="1"/>
            <a:r>
              <a:rPr lang="en-US" sz="2000" dirty="0"/>
              <a:t>Task ID</a:t>
            </a:r>
          </a:p>
          <a:p>
            <a:pPr lvl="1"/>
            <a:r>
              <a:rPr lang="en-US" sz="2000" dirty="0"/>
              <a:t>Task Description</a:t>
            </a:r>
          </a:p>
          <a:p>
            <a:pPr lvl="1"/>
            <a:r>
              <a:rPr lang="en-US" sz="2000" dirty="0"/>
              <a:t>Status (Pending, In Progress, Completed)</a:t>
            </a:r>
          </a:p>
          <a:p>
            <a:pPr lvl="1"/>
            <a:r>
              <a:rPr lang="en-US" sz="2000" dirty="0"/>
              <a:t>Deadline</a:t>
            </a:r>
          </a:p>
          <a:p>
            <a:pPr lvl="1"/>
            <a:r>
              <a:rPr lang="en-US" sz="2000" dirty="0"/>
              <a:t>Action → Update Status inline</a:t>
            </a:r>
          </a:p>
          <a:p>
            <a:r>
              <a:rPr lang="en-US" sz="2000" dirty="0"/>
              <a:t>Tasks are </a:t>
            </a:r>
            <a:r>
              <a:rPr lang="en-US" sz="2000" b="1" dirty="0"/>
              <a:t>assigned to staff</a:t>
            </a:r>
            <a:r>
              <a:rPr lang="en-US" sz="2000" dirty="0"/>
              <a:t> via staff_id and only visible to the respective staff member.</a:t>
            </a:r>
          </a:p>
          <a:p>
            <a:endParaRPr lang="en-US" dirty="0"/>
          </a:p>
        </p:txBody>
      </p:sp>
    </p:spTree>
    <p:extLst>
      <p:ext uri="{BB962C8B-B14F-4D97-AF65-F5344CB8AC3E}">
        <p14:creationId xmlns:p14="http://schemas.microsoft.com/office/powerpoint/2010/main" val="8508644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61C3-69B1-F445-8FA9-0AD6D56A8C68}"/>
              </a:ext>
            </a:extLst>
          </p:cNvPr>
          <p:cNvSpPr>
            <a:spLocks noGrp="1"/>
          </p:cNvSpPr>
          <p:nvPr>
            <p:ph type="title"/>
          </p:nvPr>
        </p:nvSpPr>
        <p:spPr/>
        <p:txBody>
          <a:bodyPr>
            <a:normAutofit/>
          </a:bodyPr>
          <a:lstStyle/>
          <a:p>
            <a:r>
              <a:rPr lang="en-US" sz="3200" b="1" i="1" u="sng" dirty="0">
                <a:solidFill>
                  <a:srgbClr val="C00000"/>
                </a:solidFill>
              </a:rPr>
              <a:t>Assigned Tasks Screenshot</a:t>
            </a:r>
          </a:p>
        </p:txBody>
      </p:sp>
      <p:pic>
        <p:nvPicPr>
          <p:cNvPr id="5" name="Content Placeholder 4">
            <a:extLst>
              <a:ext uri="{FF2B5EF4-FFF2-40B4-BE49-F238E27FC236}">
                <a16:creationId xmlns:a16="http://schemas.microsoft.com/office/drawing/2014/main" id="{F4EAD403-9243-8875-0B4F-79B38C3F0FE4}"/>
              </a:ext>
            </a:extLst>
          </p:cNvPr>
          <p:cNvPicPr>
            <a:picLocks noGrp="1" noChangeAspect="1"/>
          </p:cNvPicPr>
          <p:nvPr>
            <p:ph idx="1"/>
          </p:nvPr>
        </p:nvPicPr>
        <p:blipFill>
          <a:blip r:embed="rId2"/>
          <a:stretch>
            <a:fillRect/>
          </a:stretch>
        </p:blipFill>
        <p:spPr>
          <a:xfrm>
            <a:off x="1943100" y="2168922"/>
            <a:ext cx="6591300" cy="3707606"/>
          </a:xfrm>
        </p:spPr>
      </p:pic>
    </p:spTree>
    <p:extLst>
      <p:ext uri="{BB962C8B-B14F-4D97-AF65-F5344CB8AC3E}">
        <p14:creationId xmlns:p14="http://schemas.microsoft.com/office/powerpoint/2010/main" val="723348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CD389-711E-A348-A1BB-5C6BC5E15558}"/>
              </a:ext>
            </a:extLst>
          </p:cNvPr>
          <p:cNvSpPr>
            <a:spLocks noGrp="1"/>
          </p:cNvSpPr>
          <p:nvPr>
            <p:ph type="title"/>
          </p:nvPr>
        </p:nvSpPr>
        <p:spPr/>
        <p:txBody>
          <a:bodyPr>
            <a:normAutofit/>
          </a:bodyPr>
          <a:lstStyle/>
          <a:p>
            <a:r>
              <a:rPr lang="en-US" sz="3200" b="1" i="1" u="sng" dirty="0">
                <a:solidFill>
                  <a:srgbClr val="C00000"/>
                </a:solidFill>
              </a:rPr>
              <a:t>CUSTOMER PORTAL IMPLEMENTATION</a:t>
            </a:r>
          </a:p>
        </p:txBody>
      </p:sp>
      <p:sp>
        <p:nvSpPr>
          <p:cNvPr id="3" name="Content Placeholder 2">
            <a:extLst>
              <a:ext uri="{FF2B5EF4-FFF2-40B4-BE49-F238E27FC236}">
                <a16:creationId xmlns:a16="http://schemas.microsoft.com/office/drawing/2014/main" id="{2EDAC997-03A9-30E6-201C-4127679FF46A}"/>
              </a:ext>
            </a:extLst>
          </p:cNvPr>
          <p:cNvSpPr>
            <a:spLocks noGrp="1"/>
          </p:cNvSpPr>
          <p:nvPr>
            <p:ph idx="1"/>
          </p:nvPr>
        </p:nvSpPr>
        <p:spPr/>
        <p:txBody>
          <a:bodyPr>
            <a:normAutofit fontScale="92500" lnSpcReduction="10000"/>
          </a:bodyPr>
          <a:lstStyle/>
          <a:p>
            <a:r>
              <a:rPr lang="en-US" sz="2000" dirty="0"/>
              <a:t>The </a:t>
            </a:r>
            <a:r>
              <a:rPr lang="en-US" sz="2000" b="1" dirty="0"/>
              <a:t>Customer Portal</a:t>
            </a:r>
            <a:r>
              <a:rPr lang="en-US" sz="2000" dirty="0"/>
              <a:t> allows guests to interact with the hotel system without needing an account. It provides easy access to rooms, menu, payments, and support tools.</a:t>
            </a:r>
            <a:br>
              <a:rPr lang="en-US" sz="2000" dirty="0"/>
            </a:br>
            <a:endParaRPr lang="en-US" sz="2000" dirty="0"/>
          </a:p>
          <a:p>
            <a:r>
              <a:rPr lang="en-US" sz="2000" b="1" dirty="0"/>
              <a:t>1. View Available Rooms </a:t>
            </a:r>
          </a:p>
          <a:p>
            <a:r>
              <a:rPr lang="en-US" sz="2000" dirty="0"/>
              <a:t>Displays a </a:t>
            </a:r>
            <a:r>
              <a:rPr lang="en-US" sz="2000" b="1" dirty="0"/>
              <a:t>slideshow of rooms</a:t>
            </a:r>
            <a:r>
              <a:rPr lang="en-US" sz="2000" dirty="0"/>
              <a:t> available for booking.</a:t>
            </a:r>
          </a:p>
          <a:p>
            <a:r>
              <a:rPr lang="en-US" sz="2000" dirty="0"/>
              <a:t>Customers can check details such as room type, price, and availability.</a:t>
            </a:r>
          </a:p>
          <a:p>
            <a:r>
              <a:rPr lang="en-US" sz="2000" dirty="0"/>
              <a:t>From this section, customers can proceed to make a booking.</a:t>
            </a:r>
          </a:p>
          <a:p>
            <a:endParaRPr lang="en-US" dirty="0"/>
          </a:p>
        </p:txBody>
      </p:sp>
    </p:spTree>
    <p:extLst>
      <p:ext uri="{BB962C8B-B14F-4D97-AF65-F5344CB8AC3E}">
        <p14:creationId xmlns:p14="http://schemas.microsoft.com/office/powerpoint/2010/main" val="3335404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31DC5-E3CE-81F1-EF6D-6E4A08DFB966}"/>
              </a:ext>
            </a:extLst>
          </p:cNvPr>
          <p:cNvSpPr>
            <a:spLocks noGrp="1"/>
          </p:cNvSpPr>
          <p:nvPr>
            <p:ph type="title"/>
          </p:nvPr>
        </p:nvSpPr>
        <p:spPr/>
        <p:txBody>
          <a:bodyPr>
            <a:normAutofit/>
          </a:bodyPr>
          <a:lstStyle/>
          <a:p>
            <a:r>
              <a:rPr lang="en-US" sz="3200" b="1" i="1" u="sng" dirty="0">
                <a:solidFill>
                  <a:srgbClr val="C00000"/>
                </a:solidFill>
              </a:rPr>
              <a:t>Rooms.php</a:t>
            </a:r>
          </a:p>
        </p:txBody>
      </p:sp>
      <p:pic>
        <p:nvPicPr>
          <p:cNvPr id="5" name="Content Placeholder 4">
            <a:extLst>
              <a:ext uri="{FF2B5EF4-FFF2-40B4-BE49-F238E27FC236}">
                <a16:creationId xmlns:a16="http://schemas.microsoft.com/office/drawing/2014/main" id="{3DD45F0D-A234-7043-7034-CA91EC0D984D}"/>
              </a:ext>
            </a:extLst>
          </p:cNvPr>
          <p:cNvPicPr>
            <a:picLocks noGrp="1" noChangeAspect="1"/>
          </p:cNvPicPr>
          <p:nvPr>
            <p:ph idx="1"/>
          </p:nvPr>
        </p:nvPicPr>
        <p:blipFill>
          <a:blip r:embed="rId2"/>
          <a:stretch>
            <a:fillRect/>
          </a:stretch>
        </p:blipFill>
        <p:spPr>
          <a:xfrm>
            <a:off x="1943100" y="2168922"/>
            <a:ext cx="6591300" cy="3707606"/>
          </a:xfrm>
        </p:spPr>
      </p:pic>
    </p:spTree>
    <p:extLst>
      <p:ext uri="{BB962C8B-B14F-4D97-AF65-F5344CB8AC3E}">
        <p14:creationId xmlns:p14="http://schemas.microsoft.com/office/powerpoint/2010/main" val="4141088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77A45-F6C5-CF93-C989-AE68BE1AF9A9}"/>
              </a:ext>
            </a:extLst>
          </p:cNvPr>
          <p:cNvSpPr>
            <a:spLocks noGrp="1"/>
          </p:cNvSpPr>
          <p:nvPr>
            <p:ph type="title"/>
          </p:nvPr>
        </p:nvSpPr>
        <p:spPr/>
        <p:txBody>
          <a:bodyPr>
            <a:normAutofit/>
          </a:bodyPr>
          <a:lstStyle/>
          <a:p>
            <a:r>
              <a:rPr lang="en-US" sz="3200" b="1" i="1" u="sng" dirty="0">
                <a:solidFill>
                  <a:srgbClr val="C00000"/>
                </a:solidFill>
              </a:rPr>
              <a:t>Menu &amp;Payments</a:t>
            </a:r>
          </a:p>
        </p:txBody>
      </p:sp>
      <p:sp>
        <p:nvSpPr>
          <p:cNvPr id="3" name="Content Placeholder 2">
            <a:extLst>
              <a:ext uri="{FF2B5EF4-FFF2-40B4-BE49-F238E27FC236}">
                <a16:creationId xmlns:a16="http://schemas.microsoft.com/office/drawing/2014/main" id="{9DF5D12B-F3E8-8B49-1FA0-F6A795B3BFC3}"/>
              </a:ext>
            </a:extLst>
          </p:cNvPr>
          <p:cNvSpPr>
            <a:spLocks noGrp="1"/>
          </p:cNvSpPr>
          <p:nvPr>
            <p:ph idx="1"/>
          </p:nvPr>
        </p:nvSpPr>
        <p:spPr/>
        <p:txBody>
          <a:bodyPr>
            <a:normAutofit fontScale="92500" lnSpcReduction="20000"/>
          </a:bodyPr>
          <a:lstStyle/>
          <a:p>
            <a:r>
              <a:rPr lang="en-US" sz="2000" b="1" dirty="0"/>
              <a:t>View Restaurant Menu </a:t>
            </a:r>
          </a:p>
          <a:p>
            <a:r>
              <a:rPr lang="en-US" sz="2000" dirty="0"/>
              <a:t>Shows a </a:t>
            </a:r>
            <a:r>
              <a:rPr lang="en-US" sz="2000" b="1" dirty="0"/>
              <a:t>list of food and drinks</a:t>
            </a:r>
            <a:r>
              <a:rPr lang="en-US" sz="2000" dirty="0"/>
              <a:t> offered by the hotel.</a:t>
            </a:r>
          </a:p>
          <a:p>
            <a:r>
              <a:rPr lang="en-US" sz="2000" dirty="0"/>
              <a:t>Displays item names, prices, and images.</a:t>
            </a:r>
          </a:p>
          <a:p>
            <a:r>
              <a:rPr lang="en-US" sz="2000" dirty="0"/>
              <a:t>Helps customers browse the menu before visiting or ordering</a:t>
            </a:r>
            <a:r>
              <a:rPr lang="en-US" dirty="0"/>
              <a:t>.</a:t>
            </a:r>
          </a:p>
          <a:p>
            <a:r>
              <a:rPr lang="en-US" sz="2000" b="1" dirty="0"/>
              <a:t>View Payments </a:t>
            </a:r>
          </a:p>
          <a:p>
            <a:r>
              <a:rPr lang="en-US" sz="2000" dirty="0"/>
              <a:t>Allows customers to </a:t>
            </a:r>
            <a:r>
              <a:rPr lang="en-US" sz="2000" b="1" dirty="0"/>
              <a:t>view and make payments</a:t>
            </a:r>
            <a:r>
              <a:rPr lang="en-US" sz="2000" dirty="0"/>
              <a:t> for their bookings.</a:t>
            </a:r>
          </a:p>
          <a:p>
            <a:r>
              <a:rPr lang="en-US" sz="2000" dirty="0"/>
              <a:t>Uses the session email ($_SESSION['customer email']) to display their payment history.</a:t>
            </a:r>
          </a:p>
          <a:p>
            <a:r>
              <a:rPr lang="en-US" sz="2000" dirty="0"/>
              <a:t>Provides a </a:t>
            </a:r>
            <a:r>
              <a:rPr lang="en-US" sz="2000" b="1" dirty="0"/>
              <a:t>secure way to pay online</a:t>
            </a:r>
            <a:r>
              <a:rPr lang="en-US" sz="2000" dirty="0"/>
              <a:t> for bookings.</a:t>
            </a:r>
          </a:p>
          <a:p>
            <a:endParaRPr lang="en-US" dirty="0"/>
          </a:p>
        </p:txBody>
      </p:sp>
    </p:spTree>
    <p:extLst>
      <p:ext uri="{BB962C8B-B14F-4D97-AF65-F5344CB8AC3E}">
        <p14:creationId xmlns:p14="http://schemas.microsoft.com/office/powerpoint/2010/main" val="476038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3200" b="1" i="1" u="sng" dirty="0">
                <a:solidFill>
                  <a:srgbClr val="C00000"/>
                </a:solidFill>
              </a:rPr>
              <a:t>Proposed Solution</a:t>
            </a:r>
          </a:p>
        </p:txBody>
      </p:sp>
      <p:sp>
        <p:nvSpPr>
          <p:cNvPr id="3" name="Content Placeholder 2"/>
          <p:cNvSpPr>
            <a:spLocks noGrp="1"/>
          </p:cNvSpPr>
          <p:nvPr>
            <p:ph idx="1"/>
          </p:nvPr>
        </p:nvSpPr>
        <p:spPr>
          <a:xfrm>
            <a:off x="143219" y="1417638"/>
            <a:ext cx="8747393" cy="5165724"/>
          </a:xfrm>
        </p:spPr>
        <p:txBody>
          <a:bodyPr>
            <a:normAutofit fontScale="77500" lnSpcReduction="20000"/>
          </a:bodyPr>
          <a:lstStyle/>
          <a:p>
            <a:r>
              <a:rPr lang="en-US" dirty="0"/>
              <a:t>To manage this, the proposed Hotel Management System will be a centralized website (responsive for mobile devices) with a chatbot feature to facilitate seamless interaction between the hotel and its customers. Its key features include:</a:t>
            </a:r>
          </a:p>
          <a:p>
            <a:pPr lvl="0"/>
            <a:r>
              <a:rPr lang="en-US" b="1" i="1" dirty="0"/>
              <a:t>Chatbot-Based Customer Support</a:t>
            </a:r>
            <a:endParaRPr lang="en-US" dirty="0"/>
          </a:p>
          <a:p>
            <a:pPr lvl="1"/>
            <a:r>
              <a:rPr lang="en-US" dirty="0"/>
              <a:t>An interactive chatbot will guide customers through inquiries, bookings, and service information. It will be available 24/7 to answer common questions and assist with reservations instantly.</a:t>
            </a:r>
          </a:p>
          <a:p>
            <a:pPr lvl="0"/>
            <a:r>
              <a:rPr lang="en-US" b="1" i="1" dirty="0"/>
              <a:t>Online Viewing of Menus, Prices, and Services</a:t>
            </a:r>
            <a:endParaRPr lang="en-US" dirty="0"/>
          </a:p>
          <a:p>
            <a:pPr lvl="0"/>
            <a:r>
              <a:rPr lang="en-US" dirty="0"/>
              <a:t>Customers will be able to browse the hotel’s menu, check pricing, and view available packages and services directly from the website before making a booking. The website will be responsive, ensuring it works well on mobile devices.</a:t>
            </a:r>
          </a:p>
          <a:p>
            <a:pPr lvl="0"/>
            <a:r>
              <a:rPr lang="en-US" b="1" i="1" dirty="0"/>
              <a:t>Integrated Event, Dining, and Accommodation Booking System</a:t>
            </a:r>
            <a:endParaRPr lang="en-US" dirty="0"/>
          </a:p>
          <a:p>
            <a:pPr lvl="1"/>
            <a:r>
              <a:rPr lang="en-US" dirty="0"/>
              <a:t>A single platform will handle all types of reservations whether for events, dining, or room accommodation ensuring accurate scheduling and avoiding double bookings.</a:t>
            </a:r>
          </a:p>
          <a:p>
            <a:pPr lvl="0"/>
            <a:r>
              <a:rPr lang="en-US" b="1" i="1" dirty="0"/>
              <a:t>Automated Booking Confirmation and Notifications</a:t>
            </a:r>
            <a:endParaRPr lang="en-US" dirty="0"/>
          </a:p>
          <a:p>
            <a:pPr lvl="1"/>
            <a:r>
              <a:rPr lang="en-US" dirty="0"/>
              <a:t>Once a customer makes a booking, the system will automatically send a confirmation via email or SMS. Reminders and updates will also be sent to reduce no-shows and keep customers informed.</a:t>
            </a:r>
          </a:p>
          <a:p>
            <a:pPr lvl="0"/>
            <a:r>
              <a:rPr lang="en-US" b="1" i="1" dirty="0"/>
              <a:t>Centralized Booking and Service Records Database</a:t>
            </a:r>
            <a:endParaRPr lang="en-US" dirty="0"/>
          </a:p>
          <a:p>
            <a:pPr lvl="1"/>
            <a:r>
              <a:rPr lang="en-US" dirty="0"/>
              <a:t>All booking details, customer profiles, and service histories will be stored in one secure database. This will allow hotel staff to track services, monitor trends, and generate management reports.</a:t>
            </a:r>
          </a:p>
          <a:p>
            <a:pPr marL="0" indent="0">
              <a:buNone/>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C48F3-B727-E1DC-61F2-3FAB82A1DA1D}"/>
              </a:ext>
            </a:extLst>
          </p:cNvPr>
          <p:cNvSpPr>
            <a:spLocks noGrp="1"/>
          </p:cNvSpPr>
          <p:nvPr>
            <p:ph type="title"/>
          </p:nvPr>
        </p:nvSpPr>
        <p:spPr/>
        <p:txBody>
          <a:bodyPr>
            <a:normAutofit/>
          </a:bodyPr>
          <a:lstStyle/>
          <a:p>
            <a:r>
              <a:rPr lang="en-US" sz="3200" b="1" i="1" u="sng" dirty="0">
                <a:solidFill>
                  <a:srgbClr val="C00000"/>
                </a:solidFill>
              </a:rPr>
              <a:t>Menu.php</a:t>
            </a:r>
          </a:p>
        </p:txBody>
      </p:sp>
      <p:pic>
        <p:nvPicPr>
          <p:cNvPr id="5" name="Content Placeholder 4">
            <a:extLst>
              <a:ext uri="{FF2B5EF4-FFF2-40B4-BE49-F238E27FC236}">
                <a16:creationId xmlns:a16="http://schemas.microsoft.com/office/drawing/2014/main" id="{8D8747A0-2FD7-4229-2397-420B149A749F}"/>
              </a:ext>
            </a:extLst>
          </p:cNvPr>
          <p:cNvPicPr>
            <a:picLocks noGrp="1" noChangeAspect="1"/>
          </p:cNvPicPr>
          <p:nvPr>
            <p:ph idx="1"/>
          </p:nvPr>
        </p:nvPicPr>
        <p:blipFill>
          <a:blip r:embed="rId2"/>
          <a:stretch>
            <a:fillRect/>
          </a:stretch>
        </p:blipFill>
        <p:spPr>
          <a:xfrm>
            <a:off x="1943100" y="2168922"/>
            <a:ext cx="6591300" cy="3707606"/>
          </a:xfrm>
        </p:spPr>
      </p:pic>
    </p:spTree>
    <p:extLst>
      <p:ext uri="{BB962C8B-B14F-4D97-AF65-F5344CB8AC3E}">
        <p14:creationId xmlns:p14="http://schemas.microsoft.com/office/powerpoint/2010/main" val="3131197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05B70-FBBD-4456-2D1F-89455F4A6642}"/>
              </a:ext>
            </a:extLst>
          </p:cNvPr>
          <p:cNvSpPr>
            <a:spLocks noGrp="1"/>
          </p:cNvSpPr>
          <p:nvPr>
            <p:ph type="title"/>
          </p:nvPr>
        </p:nvSpPr>
        <p:spPr/>
        <p:txBody>
          <a:bodyPr>
            <a:normAutofit/>
          </a:bodyPr>
          <a:lstStyle/>
          <a:p>
            <a:r>
              <a:rPr lang="en-US" sz="3200" b="1" i="1" u="sng" dirty="0">
                <a:solidFill>
                  <a:srgbClr val="C00000"/>
                </a:solidFill>
              </a:rPr>
              <a:t>Menu.php</a:t>
            </a:r>
          </a:p>
        </p:txBody>
      </p:sp>
      <p:pic>
        <p:nvPicPr>
          <p:cNvPr id="5" name="Content Placeholder 4">
            <a:extLst>
              <a:ext uri="{FF2B5EF4-FFF2-40B4-BE49-F238E27FC236}">
                <a16:creationId xmlns:a16="http://schemas.microsoft.com/office/drawing/2014/main" id="{CF821605-0EB5-F73D-82CA-1A1BF741F534}"/>
              </a:ext>
            </a:extLst>
          </p:cNvPr>
          <p:cNvPicPr>
            <a:picLocks noGrp="1" noChangeAspect="1"/>
          </p:cNvPicPr>
          <p:nvPr>
            <p:ph idx="1"/>
          </p:nvPr>
        </p:nvPicPr>
        <p:blipFill>
          <a:blip r:embed="rId2"/>
          <a:stretch>
            <a:fillRect/>
          </a:stretch>
        </p:blipFill>
        <p:spPr>
          <a:xfrm>
            <a:off x="1943100" y="2168922"/>
            <a:ext cx="6591300" cy="3707606"/>
          </a:xfrm>
        </p:spPr>
      </p:pic>
    </p:spTree>
    <p:extLst>
      <p:ext uri="{BB962C8B-B14F-4D97-AF65-F5344CB8AC3E}">
        <p14:creationId xmlns:p14="http://schemas.microsoft.com/office/powerpoint/2010/main" val="112846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ABA54-7D3C-3EE6-ED66-5D0B0CBFF0C0}"/>
              </a:ext>
            </a:extLst>
          </p:cNvPr>
          <p:cNvSpPr>
            <a:spLocks noGrp="1"/>
          </p:cNvSpPr>
          <p:nvPr>
            <p:ph type="title"/>
          </p:nvPr>
        </p:nvSpPr>
        <p:spPr/>
        <p:txBody>
          <a:bodyPr>
            <a:normAutofit/>
          </a:bodyPr>
          <a:lstStyle/>
          <a:p>
            <a:r>
              <a:rPr lang="en-US" sz="3200" b="1" i="1" u="sng" dirty="0">
                <a:solidFill>
                  <a:srgbClr val="C00000"/>
                </a:solidFill>
              </a:rPr>
              <a:t>Payments</a:t>
            </a:r>
          </a:p>
        </p:txBody>
      </p:sp>
      <p:pic>
        <p:nvPicPr>
          <p:cNvPr id="5" name="Content Placeholder 4">
            <a:extLst>
              <a:ext uri="{FF2B5EF4-FFF2-40B4-BE49-F238E27FC236}">
                <a16:creationId xmlns:a16="http://schemas.microsoft.com/office/drawing/2014/main" id="{60CE83DD-CC7E-C3C6-4970-4DF47BFD5D9E}"/>
              </a:ext>
            </a:extLst>
          </p:cNvPr>
          <p:cNvPicPr>
            <a:picLocks noGrp="1" noChangeAspect="1"/>
          </p:cNvPicPr>
          <p:nvPr>
            <p:ph idx="1"/>
          </p:nvPr>
        </p:nvPicPr>
        <p:blipFill>
          <a:blip r:embed="rId2"/>
          <a:stretch>
            <a:fillRect/>
          </a:stretch>
        </p:blipFill>
        <p:spPr>
          <a:xfrm>
            <a:off x="1943100" y="2290792"/>
            <a:ext cx="6591300" cy="3463865"/>
          </a:xfrm>
        </p:spPr>
      </p:pic>
    </p:spTree>
    <p:extLst>
      <p:ext uri="{BB962C8B-B14F-4D97-AF65-F5344CB8AC3E}">
        <p14:creationId xmlns:p14="http://schemas.microsoft.com/office/powerpoint/2010/main" val="15827207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13B53-32AC-4DF5-A149-03ABEEB0BFD3}"/>
              </a:ext>
            </a:extLst>
          </p:cNvPr>
          <p:cNvSpPr>
            <a:spLocks noGrp="1"/>
          </p:cNvSpPr>
          <p:nvPr>
            <p:ph type="title"/>
          </p:nvPr>
        </p:nvSpPr>
        <p:spPr/>
        <p:txBody>
          <a:bodyPr>
            <a:normAutofit/>
          </a:bodyPr>
          <a:lstStyle/>
          <a:p>
            <a:r>
              <a:rPr lang="en-US" sz="3200" b="1" i="1" u="sng" dirty="0">
                <a:solidFill>
                  <a:srgbClr val="C00000"/>
                </a:solidFill>
              </a:rPr>
              <a:t>Hotel Assistant (Chatbot) </a:t>
            </a:r>
          </a:p>
        </p:txBody>
      </p:sp>
      <p:sp>
        <p:nvSpPr>
          <p:cNvPr id="3" name="Content Placeholder 2">
            <a:extLst>
              <a:ext uri="{FF2B5EF4-FFF2-40B4-BE49-F238E27FC236}">
                <a16:creationId xmlns:a16="http://schemas.microsoft.com/office/drawing/2014/main" id="{1300D82E-E34C-4C63-0090-157869777A0A}"/>
              </a:ext>
            </a:extLst>
          </p:cNvPr>
          <p:cNvSpPr>
            <a:spLocks noGrp="1"/>
          </p:cNvSpPr>
          <p:nvPr>
            <p:ph idx="1"/>
          </p:nvPr>
        </p:nvSpPr>
        <p:spPr/>
        <p:txBody>
          <a:bodyPr>
            <a:normAutofit fontScale="85000" lnSpcReduction="10000"/>
          </a:bodyPr>
          <a:lstStyle/>
          <a:p>
            <a:r>
              <a:rPr lang="en-US" sz="2000" dirty="0"/>
              <a:t>The </a:t>
            </a:r>
            <a:r>
              <a:rPr lang="en-US" sz="2000" b="1" dirty="0"/>
              <a:t>Hotel Assistant</a:t>
            </a:r>
            <a:r>
              <a:rPr lang="en-US" sz="2000" dirty="0"/>
              <a:t> is a </a:t>
            </a:r>
            <a:r>
              <a:rPr lang="en-US" sz="2000" b="1" dirty="0"/>
              <a:t>rule-based chatbot</a:t>
            </a:r>
            <a:r>
              <a:rPr lang="en-US" sz="2000" dirty="0"/>
              <a:t> designed to provide automated responses to common customer queries. It is implemented in hotel_assistant.php as a lightweight chat interface that mimics real-time messaging between the hotel and the customer.</a:t>
            </a:r>
          </a:p>
          <a:p>
            <a:r>
              <a:rPr lang="en-US" sz="2000" b="1" i="1" u="sng" dirty="0"/>
              <a:t>Type of Chatbot</a:t>
            </a:r>
          </a:p>
          <a:p>
            <a:r>
              <a:rPr lang="en-US" sz="2000" dirty="0"/>
              <a:t>This chatbot is primarily </a:t>
            </a:r>
            <a:r>
              <a:rPr lang="en-US" sz="2000" b="1" dirty="0"/>
              <a:t>rule-based / FAQ-driven</a:t>
            </a:r>
            <a:r>
              <a:rPr lang="en-US" sz="2000" dirty="0"/>
              <a:t>.</a:t>
            </a:r>
          </a:p>
          <a:p>
            <a:r>
              <a:rPr lang="en-US" sz="2000" dirty="0"/>
              <a:t>Instead of advanced AI, it relies on </a:t>
            </a:r>
            <a:r>
              <a:rPr lang="en-US" sz="2000" b="1" dirty="0"/>
              <a:t>predefined responses</a:t>
            </a:r>
            <a:r>
              <a:rPr lang="en-US" sz="2000" dirty="0"/>
              <a:t> mapped to keywords or phrases.</a:t>
            </a:r>
          </a:p>
          <a:p>
            <a:r>
              <a:rPr lang="en-US" sz="2000" dirty="0"/>
              <a:t>For example, if a customer asks </a:t>
            </a:r>
            <a:r>
              <a:rPr lang="en-US" sz="2000" i="1" dirty="0"/>
              <a:t>“How much is a single room?”</a:t>
            </a:r>
            <a:r>
              <a:rPr lang="en-US" sz="2000" dirty="0"/>
              <a:t>, the chatbot looks for keywords like </a:t>
            </a:r>
            <a:r>
              <a:rPr lang="en-US" sz="2000" i="1" dirty="0"/>
              <a:t>“room”</a:t>
            </a:r>
            <a:r>
              <a:rPr lang="en-US" sz="2000" dirty="0"/>
              <a:t> or </a:t>
            </a:r>
            <a:r>
              <a:rPr lang="en-US" sz="2000" i="1" dirty="0"/>
              <a:t>“price”</a:t>
            </a:r>
            <a:r>
              <a:rPr lang="en-US" sz="2000" dirty="0"/>
              <a:t> and provides the corresponding answer.</a:t>
            </a:r>
          </a:p>
          <a:p>
            <a:endParaRPr lang="en-US" dirty="0"/>
          </a:p>
        </p:txBody>
      </p:sp>
    </p:spTree>
    <p:extLst>
      <p:ext uri="{BB962C8B-B14F-4D97-AF65-F5344CB8AC3E}">
        <p14:creationId xmlns:p14="http://schemas.microsoft.com/office/powerpoint/2010/main" val="578004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B97B-7265-4900-9424-4D6F61AE477A}"/>
              </a:ext>
            </a:extLst>
          </p:cNvPr>
          <p:cNvSpPr>
            <a:spLocks noGrp="1"/>
          </p:cNvSpPr>
          <p:nvPr>
            <p:ph type="title"/>
          </p:nvPr>
        </p:nvSpPr>
        <p:spPr/>
        <p:txBody>
          <a:bodyPr>
            <a:normAutofit/>
          </a:bodyPr>
          <a:lstStyle/>
          <a:p>
            <a:r>
              <a:rPr lang="en-US" sz="3200" b="1" i="1" u="sng" dirty="0">
                <a:solidFill>
                  <a:srgbClr val="C00000"/>
                </a:solidFill>
              </a:rPr>
              <a:t>Chatbot Frontend and Backend</a:t>
            </a:r>
          </a:p>
        </p:txBody>
      </p:sp>
      <p:sp>
        <p:nvSpPr>
          <p:cNvPr id="4" name="Rectangle 1">
            <a:extLst>
              <a:ext uri="{FF2B5EF4-FFF2-40B4-BE49-F238E27FC236}">
                <a16:creationId xmlns:a16="http://schemas.microsoft.com/office/drawing/2014/main" id="{9E6BD880-94E7-62BE-B5FB-0A7A0AE31C58}"/>
              </a:ext>
            </a:extLst>
          </p:cNvPr>
          <p:cNvSpPr>
            <a:spLocks noGrp="1" noChangeArrowheads="1"/>
          </p:cNvSpPr>
          <p:nvPr>
            <p:ph idx="1"/>
          </p:nvPr>
        </p:nvSpPr>
        <p:spPr bwMode="auto">
          <a:xfrm>
            <a:off x="1" y="1292221"/>
            <a:ext cx="9144000"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1" u="sng" strike="noStrike" cap="none" normalizeH="0" baseline="0" dirty="0">
                <a:ln>
                  <a:noFill/>
                </a:ln>
                <a:solidFill>
                  <a:schemeClr val="tx1"/>
                </a:solidFill>
                <a:effectLst/>
                <a:latin typeface="Arial" panose="020B0604020202020204" pitchFamily="34" charset="0"/>
              </a:rPr>
              <a:t>Frontend (Chat Interface)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Built using </a:t>
            </a:r>
            <a:r>
              <a:rPr kumimoji="0" lang="en-US" altLang="en-US" sz="2000" b="1" i="0" u="none" strike="noStrike" cap="none" normalizeH="0" baseline="0" dirty="0">
                <a:ln>
                  <a:noFill/>
                </a:ln>
                <a:solidFill>
                  <a:schemeClr val="tx1"/>
                </a:solidFill>
                <a:effectLst/>
                <a:latin typeface="Arial" panose="020B0604020202020204" pitchFamily="34" charset="0"/>
              </a:rPr>
              <a:t>HTML, CSS, and JavaScript</a:t>
            </a:r>
            <a:r>
              <a:rPr kumimoji="0" lang="en-US" altLang="en-US" sz="2000" b="0" i="0" u="none" strike="noStrike" cap="none" normalizeH="0" baseline="0" dirty="0">
                <a:ln>
                  <a:noFill/>
                </a:ln>
                <a:solidFill>
                  <a:schemeClr val="tx1"/>
                </a:solidFill>
                <a:effectLst/>
                <a:latin typeface="Arial" panose="020B0604020202020204" pitchFamily="34" charset="0"/>
              </a:rPr>
              <a:t> for a conversational UI.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Messages appear in a scrolling chat window with alternating styles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rPr>
              <a:t> (customer vs. bot).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Input is handled via a text field where the customer types their query.</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1" u="sng" strike="noStrike" cap="none" normalizeH="0" baseline="0" dirty="0">
                <a:ln>
                  <a:noFill/>
                </a:ln>
                <a:solidFill>
                  <a:schemeClr val="tx1"/>
                </a:solidFill>
                <a:effectLst/>
                <a:latin typeface="Arial" panose="020B0604020202020204" pitchFamily="34" charset="0"/>
              </a:rPr>
              <a:t>Backend (PHP Logic)</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 chatbot script (</a:t>
            </a:r>
            <a:r>
              <a:rPr kumimoji="0" lang="en-US" altLang="en-US" sz="2000" b="0" i="0" u="none" strike="noStrike" cap="none" normalizeH="0" baseline="0" dirty="0">
                <a:ln>
                  <a:noFill/>
                </a:ln>
                <a:solidFill>
                  <a:schemeClr val="tx1"/>
                </a:solidFill>
                <a:effectLst/>
                <a:latin typeface="Arial Unicode MS"/>
              </a:rPr>
              <a:t>hotel_assistant.php</a:t>
            </a:r>
            <a:r>
              <a:rPr kumimoji="0" lang="en-US" altLang="en-US" sz="2000" b="0" i="0" u="none" strike="noStrike" cap="none" normalizeH="0" baseline="0" dirty="0">
                <a:ln>
                  <a:noFill/>
                </a:ln>
                <a:solidFill>
                  <a:schemeClr val="tx1"/>
                </a:solidFill>
                <a:effectLst/>
              </a:rPr>
              <a:t>) uses </a:t>
            </a:r>
            <a:r>
              <a:rPr kumimoji="0" lang="en-US" altLang="en-US" sz="2000" b="1" i="0" u="none" strike="noStrike" cap="none" normalizeH="0" baseline="0" dirty="0">
                <a:ln>
                  <a:noFill/>
                </a:ln>
                <a:solidFill>
                  <a:schemeClr val="tx1"/>
                </a:solidFill>
                <a:effectLst/>
                <a:latin typeface="Arial" panose="020B0604020202020204" pitchFamily="34" charset="0"/>
              </a:rPr>
              <a:t>PHP</a:t>
            </a:r>
            <a:r>
              <a:rPr kumimoji="0" lang="en-US" altLang="en-US" sz="2000" b="0" i="0" u="none" strike="noStrike" cap="none" normalizeH="0" baseline="0" dirty="0">
                <a:ln>
                  <a:noFill/>
                </a:ln>
                <a:solidFill>
                  <a:schemeClr val="tx1"/>
                </a:solidFill>
                <a:effectLst/>
                <a:latin typeface="Arial" panose="020B0604020202020204" pitchFamily="34" charset="0"/>
              </a:rPr>
              <a:t> to process input.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Customer queries are compared against a </a:t>
            </a:r>
            <a:r>
              <a:rPr kumimoji="0" lang="en-US" altLang="en-US" sz="2000" b="1" i="0" u="none" strike="noStrike" cap="none" normalizeH="0" baseline="0" dirty="0">
                <a:ln>
                  <a:noFill/>
                </a:ln>
                <a:solidFill>
                  <a:schemeClr val="tx1"/>
                </a:solidFill>
                <a:effectLst/>
                <a:latin typeface="Arial" panose="020B0604020202020204" pitchFamily="34" charset="0"/>
              </a:rPr>
              <a:t>list of common questions</a:t>
            </a:r>
            <a:r>
              <a:rPr kumimoji="0" lang="en-US" altLang="en-US" sz="2000" b="0" i="0" u="none" strike="noStrike" cap="none" normalizeH="0" baseline="0" dirty="0">
                <a:ln>
                  <a:noFill/>
                </a:ln>
                <a:solidFill>
                  <a:schemeClr val="tx1"/>
                </a:solidFill>
                <a:effectLst/>
                <a:latin typeface="Arial" panose="020B0604020202020204" pitchFamily="34" charset="0"/>
              </a:rPr>
              <a:t> stored </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rPr>
              <a:t>in an array or database 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If a match is found, the chatbot returns a </a:t>
            </a:r>
            <a:r>
              <a:rPr kumimoji="0" lang="en-US" altLang="en-US" sz="2000" b="1" i="0" u="none" strike="noStrike" cap="none" normalizeH="0" baseline="0" dirty="0">
                <a:ln>
                  <a:noFill/>
                </a:ln>
                <a:solidFill>
                  <a:schemeClr val="tx1"/>
                </a:solidFill>
                <a:effectLst/>
                <a:latin typeface="Arial" panose="020B0604020202020204" pitchFamily="34" charset="0"/>
              </a:rPr>
              <a:t>predefined answer</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0455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1BAD9-EC23-9616-D24A-80331BE62E11}"/>
              </a:ext>
            </a:extLst>
          </p:cNvPr>
          <p:cNvSpPr>
            <a:spLocks noGrp="1"/>
          </p:cNvSpPr>
          <p:nvPr>
            <p:ph type="title"/>
          </p:nvPr>
        </p:nvSpPr>
        <p:spPr/>
        <p:txBody>
          <a:bodyPr>
            <a:normAutofit/>
          </a:bodyPr>
          <a:lstStyle/>
          <a:p>
            <a:r>
              <a:rPr lang="en-US" sz="3200" b="1" i="1" u="sng" dirty="0">
                <a:solidFill>
                  <a:srgbClr val="C00000"/>
                </a:solidFill>
              </a:rPr>
              <a:t>Navigation</a:t>
            </a:r>
          </a:p>
        </p:txBody>
      </p:sp>
      <p:sp>
        <p:nvSpPr>
          <p:cNvPr id="3" name="Content Placeholder 2">
            <a:extLst>
              <a:ext uri="{FF2B5EF4-FFF2-40B4-BE49-F238E27FC236}">
                <a16:creationId xmlns:a16="http://schemas.microsoft.com/office/drawing/2014/main" id="{B7890689-4040-7625-52AD-4DBD7CD53230}"/>
              </a:ext>
            </a:extLst>
          </p:cNvPr>
          <p:cNvSpPr>
            <a:spLocks noGrp="1"/>
          </p:cNvSpPr>
          <p:nvPr>
            <p:ph idx="1"/>
          </p:nvPr>
        </p:nvSpPr>
        <p:spPr/>
        <p:txBody>
          <a:bodyPr>
            <a:normAutofit fontScale="92500" lnSpcReduction="10000"/>
          </a:bodyPr>
          <a:lstStyle/>
          <a:p>
            <a:r>
              <a:rPr lang="en-US" sz="2000" b="1" dirty="0"/>
              <a:t>Functions Provided</a:t>
            </a:r>
            <a:endParaRPr lang="en-US" sz="2000" dirty="0"/>
          </a:p>
          <a:p>
            <a:r>
              <a:rPr lang="en-US" sz="2000" dirty="0"/>
              <a:t>Answers </a:t>
            </a:r>
            <a:r>
              <a:rPr lang="en-US" sz="2000" b="1" dirty="0"/>
              <a:t>frequently asked questions (FAQs)</a:t>
            </a:r>
            <a:r>
              <a:rPr lang="en-US" sz="2000" dirty="0"/>
              <a:t> about:</a:t>
            </a:r>
          </a:p>
          <a:p>
            <a:pPr lvl="1"/>
            <a:r>
              <a:rPr lang="en-US" sz="2000" dirty="0"/>
              <a:t>Room availability</a:t>
            </a:r>
          </a:p>
          <a:p>
            <a:pPr lvl="1"/>
            <a:r>
              <a:rPr lang="en-US" sz="2000" dirty="0"/>
              <a:t>Booking process</a:t>
            </a:r>
          </a:p>
          <a:p>
            <a:pPr lvl="1"/>
            <a:r>
              <a:rPr lang="en-US" sz="2000" dirty="0"/>
              <a:t>Payment methods</a:t>
            </a:r>
          </a:p>
          <a:p>
            <a:pPr lvl="1"/>
            <a:r>
              <a:rPr lang="en-US" sz="2000" dirty="0"/>
              <a:t>Hotel facilities and services</a:t>
            </a:r>
          </a:p>
          <a:p>
            <a:r>
              <a:rPr lang="en-US" sz="2000" dirty="0"/>
              <a:t>Provides </a:t>
            </a:r>
            <a:r>
              <a:rPr lang="en-US" sz="2000" b="1" dirty="0"/>
              <a:t>quick navigation links</a:t>
            </a:r>
            <a:r>
              <a:rPr lang="en-US" sz="2000" dirty="0"/>
              <a:t> (example “Click here to view available rooms”).</a:t>
            </a:r>
          </a:p>
          <a:p>
            <a:r>
              <a:rPr lang="en-US" sz="2000" dirty="0"/>
              <a:t>Works </a:t>
            </a:r>
            <a:r>
              <a:rPr lang="en-US" sz="2000" b="1" dirty="0"/>
              <a:t>24/7</a:t>
            </a:r>
            <a:r>
              <a:rPr lang="en-US" sz="2000" dirty="0"/>
              <a:t> without staff intervention, reducing workload on hotel reception.</a:t>
            </a:r>
          </a:p>
          <a:p>
            <a:endParaRPr lang="en-US" dirty="0"/>
          </a:p>
        </p:txBody>
      </p:sp>
    </p:spTree>
    <p:extLst>
      <p:ext uri="{BB962C8B-B14F-4D97-AF65-F5344CB8AC3E}">
        <p14:creationId xmlns:p14="http://schemas.microsoft.com/office/powerpoint/2010/main" val="4063014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DBDD-9F2E-FB43-C193-5CB2D154736C}"/>
              </a:ext>
            </a:extLst>
          </p:cNvPr>
          <p:cNvSpPr>
            <a:spLocks noGrp="1"/>
          </p:cNvSpPr>
          <p:nvPr>
            <p:ph type="title"/>
          </p:nvPr>
        </p:nvSpPr>
        <p:spPr/>
        <p:txBody>
          <a:bodyPr>
            <a:normAutofit/>
          </a:bodyPr>
          <a:lstStyle/>
          <a:p>
            <a:r>
              <a:rPr lang="en-US" sz="3200" b="1" i="1" u="sng" dirty="0">
                <a:solidFill>
                  <a:srgbClr val="C00000"/>
                </a:solidFill>
              </a:rPr>
              <a:t>Hotel Assistant</a:t>
            </a:r>
          </a:p>
        </p:txBody>
      </p:sp>
      <p:pic>
        <p:nvPicPr>
          <p:cNvPr id="5" name="Content Placeholder 4">
            <a:extLst>
              <a:ext uri="{FF2B5EF4-FFF2-40B4-BE49-F238E27FC236}">
                <a16:creationId xmlns:a16="http://schemas.microsoft.com/office/drawing/2014/main" id="{870C141D-6EC6-C64A-C064-5175CF6332D8}"/>
              </a:ext>
            </a:extLst>
          </p:cNvPr>
          <p:cNvPicPr>
            <a:picLocks noGrp="1" noChangeAspect="1"/>
          </p:cNvPicPr>
          <p:nvPr>
            <p:ph idx="1"/>
          </p:nvPr>
        </p:nvPicPr>
        <p:blipFill>
          <a:blip r:embed="rId2"/>
          <a:stretch>
            <a:fillRect/>
          </a:stretch>
        </p:blipFill>
        <p:spPr>
          <a:xfrm>
            <a:off x="1943100" y="2254746"/>
            <a:ext cx="6591300" cy="3535957"/>
          </a:xfrm>
        </p:spPr>
      </p:pic>
    </p:spTree>
    <p:extLst>
      <p:ext uri="{BB962C8B-B14F-4D97-AF65-F5344CB8AC3E}">
        <p14:creationId xmlns:p14="http://schemas.microsoft.com/office/powerpoint/2010/main" val="1216861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E29D4-2D37-BDF9-9308-12D6A745236E}"/>
              </a:ext>
            </a:extLst>
          </p:cNvPr>
          <p:cNvSpPr>
            <a:spLocks noGrp="1"/>
          </p:cNvSpPr>
          <p:nvPr>
            <p:ph type="title"/>
          </p:nvPr>
        </p:nvSpPr>
        <p:spPr/>
        <p:txBody>
          <a:bodyPr>
            <a:normAutofit/>
          </a:bodyPr>
          <a:lstStyle/>
          <a:p>
            <a:r>
              <a:rPr lang="en-US" sz="3200" b="1" i="1" u="sng" dirty="0">
                <a:solidFill>
                  <a:srgbClr val="C00000"/>
                </a:solidFill>
              </a:rPr>
              <a:t>Chatbot Explanation</a:t>
            </a:r>
          </a:p>
        </p:txBody>
      </p:sp>
      <p:sp>
        <p:nvSpPr>
          <p:cNvPr id="3" name="Content Placeholder 2">
            <a:extLst>
              <a:ext uri="{FF2B5EF4-FFF2-40B4-BE49-F238E27FC236}">
                <a16:creationId xmlns:a16="http://schemas.microsoft.com/office/drawing/2014/main" id="{8FB15798-3F5C-C30C-C3E2-57145FC2B86D}"/>
              </a:ext>
            </a:extLst>
          </p:cNvPr>
          <p:cNvSpPr>
            <a:spLocks noGrp="1"/>
          </p:cNvSpPr>
          <p:nvPr>
            <p:ph idx="1"/>
          </p:nvPr>
        </p:nvSpPr>
        <p:spPr/>
        <p:txBody>
          <a:bodyPr>
            <a:normAutofit fontScale="70000" lnSpcReduction="20000"/>
          </a:bodyPr>
          <a:lstStyle/>
          <a:p>
            <a:r>
              <a:rPr lang="en-US" sz="2000" dirty="0"/>
              <a:t>Customer types a query in the chat input box.</a:t>
            </a:r>
          </a:p>
          <a:p>
            <a:r>
              <a:rPr lang="en-US" sz="2000" dirty="0"/>
              <a:t>Query is sent to the PHP backend via form submission or AJAX.</a:t>
            </a:r>
          </a:p>
          <a:p>
            <a:r>
              <a:rPr lang="en-US" sz="2000" dirty="0"/>
              <a:t>PHP searches for keywords in the query.</a:t>
            </a:r>
          </a:p>
          <a:p>
            <a:pPr lvl="1"/>
            <a:r>
              <a:rPr lang="en-US" sz="2000" dirty="0"/>
              <a:t>Example: </a:t>
            </a:r>
            <a:r>
              <a:rPr lang="en-US" sz="2000" i="1" dirty="0"/>
              <a:t>“Do you have Wi-Fi?”</a:t>
            </a:r>
            <a:r>
              <a:rPr lang="en-US" sz="2000" dirty="0"/>
              <a:t> → matches keyword </a:t>
            </a:r>
            <a:r>
              <a:rPr lang="en-US" sz="2000" i="1" dirty="0"/>
              <a:t>“Wi-Fi”</a:t>
            </a:r>
            <a:r>
              <a:rPr lang="en-US" sz="2000" dirty="0"/>
              <a:t>.</a:t>
            </a:r>
          </a:p>
          <a:p>
            <a:r>
              <a:rPr lang="en-US" sz="2000" dirty="0"/>
              <a:t>A predefined response is retrieved.</a:t>
            </a:r>
          </a:p>
          <a:p>
            <a:pPr lvl="1"/>
            <a:r>
              <a:rPr lang="en-US" sz="2000" dirty="0"/>
              <a:t>Example response: </a:t>
            </a:r>
            <a:r>
              <a:rPr lang="en-US" sz="2000" i="1" dirty="0"/>
              <a:t>“Yes, all our rooms have free Wi-Fi.”</a:t>
            </a:r>
            <a:endParaRPr lang="en-US" sz="2000" dirty="0"/>
          </a:p>
          <a:p>
            <a:r>
              <a:rPr lang="en-US" sz="2000" dirty="0"/>
              <a:t>Response is displayed back in the chat window in real time. </a:t>
            </a:r>
          </a:p>
          <a:p>
            <a:pPr marL="0" indent="0">
              <a:buNone/>
            </a:pPr>
            <a:r>
              <a:rPr lang="en-US" sz="2000" b="1" dirty="0"/>
              <a:t>It is useful because of the following reasons:</a:t>
            </a:r>
          </a:p>
          <a:p>
            <a:pPr>
              <a:buFont typeface="Wingdings" panose="05000000000000000000" pitchFamily="2" charset="2"/>
              <a:buChar char="§"/>
            </a:pPr>
            <a:r>
              <a:rPr lang="en-US" sz="2000" dirty="0"/>
              <a:t>Provides instant answers to common queries</a:t>
            </a:r>
          </a:p>
          <a:p>
            <a:pPr>
              <a:buFont typeface="Wingdings" panose="05000000000000000000" pitchFamily="2" charset="2"/>
              <a:buChar char="§"/>
            </a:pPr>
            <a:r>
              <a:rPr lang="en-US" sz="2000" dirty="0"/>
              <a:t>Reduces the number of repetitive calls/messages to hotel staff.</a:t>
            </a:r>
          </a:p>
          <a:p>
            <a:pPr>
              <a:buFont typeface="Wingdings" panose="05000000000000000000" pitchFamily="2" charset="2"/>
              <a:buChar char="§"/>
            </a:pPr>
            <a:r>
              <a:rPr lang="en-US" sz="2000" dirty="0"/>
              <a:t>Enhances customer satisfaction by giving quick guidance</a:t>
            </a:r>
          </a:p>
          <a:p>
            <a:pPr>
              <a:buFont typeface="Wingdings" panose="05000000000000000000" pitchFamily="2" charset="2"/>
              <a:buChar char="§"/>
            </a:pPr>
            <a:r>
              <a:rPr lang="en-US" sz="2000" dirty="0"/>
              <a:t>Can be expanded in the future into a more intelligent AI chatbot</a:t>
            </a:r>
            <a:r>
              <a:rPr lang="en-US" sz="2000" b="1" dirty="0"/>
              <a:t>.</a:t>
            </a:r>
            <a:endParaRPr lang="en-US" b="1" dirty="0"/>
          </a:p>
          <a:p>
            <a:endParaRPr lang="en-US" dirty="0"/>
          </a:p>
        </p:txBody>
      </p:sp>
    </p:spTree>
    <p:extLst>
      <p:ext uri="{BB962C8B-B14F-4D97-AF65-F5344CB8AC3E}">
        <p14:creationId xmlns:p14="http://schemas.microsoft.com/office/powerpoint/2010/main" val="3052271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621BE-89D4-E525-4DAC-0BEFAFACF20D}"/>
              </a:ext>
            </a:extLst>
          </p:cNvPr>
          <p:cNvSpPr>
            <a:spLocks noGrp="1"/>
          </p:cNvSpPr>
          <p:nvPr>
            <p:ph type="title"/>
          </p:nvPr>
        </p:nvSpPr>
        <p:spPr/>
        <p:txBody>
          <a:bodyPr>
            <a:normAutofit/>
          </a:bodyPr>
          <a:lstStyle/>
          <a:p>
            <a:r>
              <a:rPr lang="en-US" sz="3200" b="1" i="1" u="sng" dirty="0">
                <a:solidFill>
                  <a:srgbClr val="C00000"/>
                </a:solidFill>
              </a:rPr>
              <a:t>Customer Portal</a:t>
            </a:r>
          </a:p>
        </p:txBody>
      </p:sp>
      <p:pic>
        <p:nvPicPr>
          <p:cNvPr id="5" name="Content Placeholder 4">
            <a:extLst>
              <a:ext uri="{FF2B5EF4-FFF2-40B4-BE49-F238E27FC236}">
                <a16:creationId xmlns:a16="http://schemas.microsoft.com/office/drawing/2014/main" id="{E0E0F6D6-BABE-D340-5331-0904C51FB8C5}"/>
              </a:ext>
            </a:extLst>
          </p:cNvPr>
          <p:cNvPicPr>
            <a:picLocks noGrp="1" noChangeAspect="1"/>
          </p:cNvPicPr>
          <p:nvPr>
            <p:ph idx="1"/>
          </p:nvPr>
        </p:nvPicPr>
        <p:blipFill>
          <a:blip r:embed="rId2"/>
          <a:stretch>
            <a:fillRect/>
          </a:stretch>
        </p:blipFill>
        <p:spPr>
          <a:xfrm>
            <a:off x="1943100" y="2225566"/>
            <a:ext cx="6591300" cy="3594318"/>
          </a:xfrm>
        </p:spPr>
      </p:pic>
    </p:spTree>
    <p:extLst>
      <p:ext uri="{BB962C8B-B14F-4D97-AF65-F5344CB8AC3E}">
        <p14:creationId xmlns:p14="http://schemas.microsoft.com/office/powerpoint/2010/main" val="2866621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32CB8-FFD4-EE82-241E-C02C57D35D46}"/>
              </a:ext>
            </a:extLst>
          </p:cNvPr>
          <p:cNvSpPr>
            <a:spLocks noGrp="1"/>
          </p:cNvSpPr>
          <p:nvPr>
            <p:ph type="title"/>
          </p:nvPr>
        </p:nvSpPr>
        <p:spPr/>
        <p:txBody>
          <a:bodyPr>
            <a:normAutofit/>
          </a:bodyPr>
          <a:lstStyle/>
          <a:p>
            <a:r>
              <a:rPr lang="en-US" sz="3200" b="1" i="1" u="sng" dirty="0">
                <a:solidFill>
                  <a:srgbClr val="C00000"/>
                </a:solidFill>
              </a:rPr>
              <a:t>Customer Dashboard</a:t>
            </a:r>
          </a:p>
        </p:txBody>
      </p:sp>
      <p:sp>
        <p:nvSpPr>
          <p:cNvPr id="3" name="Content Placeholder 2">
            <a:extLst>
              <a:ext uri="{FF2B5EF4-FFF2-40B4-BE49-F238E27FC236}">
                <a16:creationId xmlns:a16="http://schemas.microsoft.com/office/drawing/2014/main" id="{1E6914F6-18E2-C31B-9CEB-83FC0E1B4404}"/>
              </a:ext>
            </a:extLst>
          </p:cNvPr>
          <p:cNvSpPr>
            <a:spLocks noGrp="1"/>
          </p:cNvSpPr>
          <p:nvPr>
            <p:ph idx="1"/>
          </p:nvPr>
        </p:nvSpPr>
        <p:spPr/>
        <p:txBody>
          <a:bodyPr>
            <a:normAutofit lnSpcReduction="10000"/>
          </a:bodyPr>
          <a:lstStyle/>
          <a:p>
            <a:r>
              <a:rPr lang="en-US" sz="2000" b="1" dirty="0"/>
              <a:t>My Dashboard </a:t>
            </a:r>
          </a:p>
          <a:p>
            <a:r>
              <a:rPr lang="en-US" sz="2000" dirty="0"/>
              <a:t>Personalized </a:t>
            </a:r>
            <a:r>
              <a:rPr lang="en-US" sz="2000" b="1" dirty="0"/>
              <a:t>customer dashboard</a:t>
            </a:r>
            <a:r>
              <a:rPr lang="en-US" sz="2000" dirty="0"/>
              <a:t> embedded into the portal.</a:t>
            </a:r>
          </a:p>
          <a:p>
            <a:r>
              <a:rPr lang="en-US" sz="2000" dirty="0"/>
              <a:t>Displays customer’s active bookings, payments, and other quick details.</a:t>
            </a:r>
          </a:p>
          <a:p>
            <a:r>
              <a:rPr lang="en-US" sz="2000" dirty="0"/>
              <a:t>Keeps all important information in one place.</a:t>
            </a:r>
          </a:p>
          <a:p>
            <a:r>
              <a:rPr lang="en-US" sz="2000" b="1" dirty="0"/>
              <a:t>Go Back to Homepage </a:t>
            </a:r>
          </a:p>
          <a:p>
            <a:r>
              <a:rPr lang="en-US" sz="2000" dirty="0"/>
              <a:t>Provides a quick way to </a:t>
            </a:r>
            <a:r>
              <a:rPr lang="en-US" sz="2000" b="1" dirty="0"/>
              <a:t>return to the main site (index.php)</a:t>
            </a:r>
            <a:r>
              <a:rPr lang="en-US" sz="2000" dirty="0"/>
              <a:t>.</a:t>
            </a:r>
          </a:p>
          <a:p>
            <a:r>
              <a:rPr lang="en-US" sz="2000" dirty="0"/>
              <a:t>Simple navigation feature for customers.</a:t>
            </a:r>
          </a:p>
          <a:p>
            <a:endParaRPr lang="en-US" dirty="0"/>
          </a:p>
        </p:txBody>
      </p:sp>
    </p:spTree>
    <p:extLst>
      <p:ext uri="{BB962C8B-B14F-4D97-AF65-F5344CB8AC3E}">
        <p14:creationId xmlns:p14="http://schemas.microsoft.com/office/powerpoint/2010/main" val="1141488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3200" b="1" i="1" u="sng" dirty="0">
                <a:solidFill>
                  <a:srgbClr val="C00000"/>
                </a:solidFill>
              </a:rPr>
              <a:t>Objectives</a:t>
            </a:r>
          </a:p>
        </p:txBody>
      </p:sp>
      <p:sp>
        <p:nvSpPr>
          <p:cNvPr id="3" name="Content Placeholder 2"/>
          <p:cNvSpPr>
            <a:spLocks noGrp="1"/>
          </p:cNvSpPr>
          <p:nvPr>
            <p:ph idx="1"/>
          </p:nvPr>
        </p:nvSpPr>
        <p:spPr/>
        <p:txBody>
          <a:bodyPr>
            <a:normAutofit fontScale="77500" lnSpcReduction="20000"/>
          </a:bodyPr>
          <a:lstStyle/>
          <a:p>
            <a:r>
              <a:rPr lang="en-US" b="1" u="sng" dirty="0"/>
              <a:t>General Objective:</a:t>
            </a:r>
            <a:br>
              <a:rPr lang="en-US" dirty="0"/>
            </a:br>
            <a:r>
              <a:rPr lang="en-US" dirty="0"/>
              <a:t>To design and develop a hotel management system in the form of a responsive website that allows customers to easily access services, view information, and make reservations through an interactive chatbot.</a:t>
            </a:r>
          </a:p>
          <a:p>
            <a:r>
              <a:rPr lang="en-US" b="1" u="sng" dirty="0"/>
              <a:t>Specific Objectives:</a:t>
            </a:r>
            <a:endParaRPr lang="en-US" dirty="0"/>
          </a:p>
          <a:p>
            <a:pPr lvl="0"/>
            <a:r>
              <a:rPr lang="en-US" dirty="0"/>
              <a:t>To enable customers to make dining, event, and room bookings online through the website.</a:t>
            </a:r>
          </a:p>
          <a:p>
            <a:pPr lvl="0"/>
            <a:r>
              <a:rPr lang="en-US" dirty="0"/>
              <a:t>To allow customers to view updated menus, prices, and available packages.</a:t>
            </a:r>
          </a:p>
          <a:p>
            <a:pPr lvl="0"/>
            <a:r>
              <a:rPr lang="en-US" dirty="0"/>
              <a:t>To integrate a chatbot for instant customer inquiries and assistance.</a:t>
            </a:r>
          </a:p>
          <a:p>
            <a:pPr lvl="0"/>
            <a:r>
              <a:rPr lang="en-US" dirty="0"/>
              <a:t>To centralize all booking and customer interaction data for efficient management.</a:t>
            </a:r>
          </a:p>
          <a:p>
            <a:pPr lvl="0"/>
            <a:r>
              <a:rPr lang="en-US" dirty="0"/>
              <a:t>To generate booking and service reports for management decision-making.</a:t>
            </a:r>
          </a:p>
          <a:p>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64685-AFD8-31AC-26DC-3BC52E74B75C}"/>
              </a:ext>
            </a:extLst>
          </p:cNvPr>
          <p:cNvSpPr>
            <a:spLocks noGrp="1"/>
          </p:cNvSpPr>
          <p:nvPr>
            <p:ph type="title"/>
          </p:nvPr>
        </p:nvSpPr>
        <p:spPr/>
        <p:txBody>
          <a:bodyPr>
            <a:normAutofit/>
          </a:bodyPr>
          <a:lstStyle/>
          <a:p>
            <a:r>
              <a:rPr lang="en-US" sz="3200" b="1" i="1" u="sng" dirty="0">
                <a:solidFill>
                  <a:srgbClr val="C00000"/>
                </a:solidFill>
              </a:rPr>
              <a:t>The Hotel Homepage</a:t>
            </a:r>
          </a:p>
        </p:txBody>
      </p:sp>
      <p:pic>
        <p:nvPicPr>
          <p:cNvPr id="5" name="Content Placeholder 4">
            <a:extLst>
              <a:ext uri="{FF2B5EF4-FFF2-40B4-BE49-F238E27FC236}">
                <a16:creationId xmlns:a16="http://schemas.microsoft.com/office/drawing/2014/main" id="{826E92AE-5895-2561-C0B3-5B8E8C76EB73}"/>
              </a:ext>
            </a:extLst>
          </p:cNvPr>
          <p:cNvPicPr>
            <a:picLocks noGrp="1" noChangeAspect="1"/>
          </p:cNvPicPr>
          <p:nvPr>
            <p:ph idx="1"/>
          </p:nvPr>
        </p:nvPicPr>
        <p:blipFill>
          <a:blip r:embed="rId2"/>
          <a:stretch>
            <a:fillRect/>
          </a:stretch>
        </p:blipFill>
        <p:spPr>
          <a:xfrm>
            <a:off x="1943100" y="2168922"/>
            <a:ext cx="6591300" cy="3707606"/>
          </a:xfrm>
          <a:prstGeom prst="rect">
            <a:avLst/>
          </a:prstGeom>
        </p:spPr>
      </p:pic>
    </p:spTree>
    <p:extLst>
      <p:ext uri="{BB962C8B-B14F-4D97-AF65-F5344CB8AC3E}">
        <p14:creationId xmlns:p14="http://schemas.microsoft.com/office/powerpoint/2010/main" val="3767443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68F0A-209C-DF55-E97D-433570C099FC}"/>
              </a:ext>
            </a:extLst>
          </p:cNvPr>
          <p:cNvSpPr>
            <a:spLocks noGrp="1"/>
          </p:cNvSpPr>
          <p:nvPr>
            <p:ph type="title"/>
          </p:nvPr>
        </p:nvSpPr>
        <p:spPr/>
        <p:txBody>
          <a:bodyPr>
            <a:normAutofit/>
          </a:bodyPr>
          <a:lstStyle/>
          <a:p>
            <a:r>
              <a:rPr lang="en-US" sz="3200" b="1" i="1" u="sng" dirty="0">
                <a:solidFill>
                  <a:srgbClr val="C00000"/>
                </a:solidFill>
              </a:rPr>
              <a:t>Conclusion</a:t>
            </a:r>
          </a:p>
        </p:txBody>
      </p:sp>
      <p:sp>
        <p:nvSpPr>
          <p:cNvPr id="3" name="Content Placeholder 2">
            <a:extLst>
              <a:ext uri="{FF2B5EF4-FFF2-40B4-BE49-F238E27FC236}">
                <a16:creationId xmlns:a16="http://schemas.microsoft.com/office/drawing/2014/main" id="{C120C25F-3ED8-C0D3-AB85-4F4C8243431C}"/>
              </a:ext>
            </a:extLst>
          </p:cNvPr>
          <p:cNvSpPr>
            <a:spLocks noGrp="1"/>
          </p:cNvSpPr>
          <p:nvPr>
            <p:ph idx="1"/>
          </p:nvPr>
        </p:nvSpPr>
        <p:spPr>
          <a:xfrm>
            <a:off x="457200" y="1600200"/>
            <a:ext cx="8229600" cy="4983162"/>
          </a:xfrm>
        </p:spPr>
        <p:txBody>
          <a:bodyPr>
            <a:normAutofit fontScale="92500" lnSpcReduction="20000"/>
          </a:bodyPr>
          <a:lstStyle/>
          <a:p>
            <a:r>
              <a:rPr lang="en-US" sz="2000" dirty="0"/>
              <a:t>The Hotel Management System for </a:t>
            </a:r>
            <a:r>
              <a:rPr lang="en-US" sz="2000" i="1" dirty="0"/>
              <a:t>Hotel Lilies</a:t>
            </a:r>
            <a:r>
              <a:rPr lang="en-US" sz="2000" dirty="0"/>
              <a:t> was successfully designed and implemented to streamline operations across the </a:t>
            </a:r>
            <a:r>
              <a:rPr lang="en-US" sz="2000" b="1" dirty="0"/>
              <a:t>admin, staff, and customer portals</a:t>
            </a:r>
            <a:r>
              <a:rPr lang="en-US" sz="2000" dirty="0"/>
              <a:t>. The system provides a centralized platform where administrators can manage staff, rooms, bookings, payments, and restaurant menus with ease. Staff members are empowered with role-specific tools to fulfill their responsibilities efficiently, while customers benefit from a user-friendly portal that enables them to explore available rooms, view restaurant menus, make payments, and interact with the Hotel Assistant chatbot.</a:t>
            </a:r>
          </a:p>
          <a:p>
            <a:pPr marL="0" indent="0">
              <a:buNone/>
            </a:pPr>
            <a:endParaRPr lang="en-US" sz="2000" dirty="0"/>
          </a:p>
          <a:p>
            <a:r>
              <a:rPr lang="en-US" sz="2000" dirty="0"/>
              <a:t>The integration of modules such as </a:t>
            </a:r>
            <a:r>
              <a:rPr lang="en-US" sz="2000" b="1" dirty="0"/>
              <a:t>menu management</a:t>
            </a:r>
            <a:r>
              <a:rPr lang="en-US" sz="2000" dirty="0"/>
              <a:t>, </a:t>
            </a:r>
            <a:r>
              <a:rPr lang="en-US" sz="2000" b="1" dirty="0"/>
              <a:t>payments tracking</a:t>
            </a:r>
            <a:r>
              <a:rPr lang="en-US" sz="2000" dirty="0"/>
              <a:t>, and the </a:t>
            </a:r>
            <a:r>
              <a:rPr lang="en-US" sz="2000" b="1" dirty="0"/>
              <a:t>Hotel Assistant chatbot</a:t>
            </a:r>
            <a:r>
              <a:rPr lang="en-US" sz="2000" dirty="0"/>
              <a:t> demonstrates how technology can improve both operational efficiency and customer satisfaction. By reducing reliance on manual processes, the system minimizes errors, ensures data consistency, and enhances communication between the hotel and its clients. Overall, the system has met its objectives of providing a reliable, scalable, and user-centered hotel management solution.</a:t>
            </a:r>
          </a:p>
        </p:txBody>
      </p:sp>
    </p:spTree>
    <p:extLst>
      <p:ext uri="{BB962C8B-B14F-4D97-AF65-F5344CB8AC3E}">
        <p14:creationId xmlns:p14="http://schemas.microsoft.com/office/powerpoint/2010/main" val="324783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4F0F4-7BF9-2600-C4E9-6225AE46919F}"/>
              </a:ext>
            </a:extLst>
          </p:cNvPr>
          <p:cNvSpPr>
            <a:spLocks noGrp="1"/>
          </p:cNvSpPr>
          <p:nvPr>
            <p:ph type="title"/>
          </p:nvPr>
        </p:nvSpPr>
        <p:spPr/>
        <p:txBody>
          <a:bodyPr>
            <a:normAutofit/>
          </a:bodyPr>
          <a:lstStyle/>
          <a:p>
            <a:r>
              <a:rPr lang="en-US" sz="3200" b="1" i="1" u="sng" dirty="0">
                <a:solidFill>
                  <a:srgbClr val="C00000"/>
                </a:solidFill>
              </a:rPr>
              <a:t>Contributions</a:t>
            </a:r>
          </a:p>
        </p:txBody>
      </p:sp>
      <p:sp>
        <p:nvSpPr>
          <p:cNvPr id="3" name="Content Placeholder 2">
            <a:extLst>
              <a:ext uri="{FF2B5EF4-FFF2-40B4-BE49-F238E27FC236}">
                <a16:creationId xmlns:a16="http://schemas.microsoft.com/office/drawing/2014/main" id="{67A249FC-3256-78F4-62E5-3BFB62B4E14D}"/>
              </a:ext>
            </a:extLst>
          </p:cNvPr>
          <p:cNvSpPr>
            <a:spLocks noGrp="1"/>
          </p:cNvSpPr>
          <p:nvPr>
            <p:ph idx="1"/>
          </p:nvPr>
        </p:nvSpPr>
        <p:spPr>
          <a:xfrm>
            <a:off x="1942415" y="1377108"/>
            <a:ext cx="6591985" cy="5078776"/>
          </a:xfrm>
        </p:spPr>
        <p:txBody>
          <a:bodyPr>
            <a:normAutofit/>
          </a:bodyPr>
          <a:lstStyle/>
          <a:p>
            <a:endParaRPr lang="en-US" dirty="0"/>
          </a:p>
          <a:p>
            <a:r>
              <a:rPr lang="en-US" b="1" i="1" u="sng" dirty="0">
                <a:solidFill>
                  <a:srgbClr val="002060"/>
                </a:solidFill>
              </a:rPr>
              <a:t>Racheal’s contribution</a:t>
            </a:r>
          </a:p>
          <a:p>
            <a:r>
              <a:rPr lang="en-US" dirty="0"/>
              <a:t>Designed the architecture of the system, including the </a:t>
            </a:r>
            <a:r>
              <a:rPr lang="en-US" b="1" dirty="0"/>
              <a:t>Admin Portal and Customer Portal</a:t>
            </a:r>
            <a:r>
              <a:rPr lang="en-US" dirty="0"/>
              <a:t>.</a:t>
            </a:r>
          </a:p>
          <a:p>
            <a:r>
              <a:rPr lang="en-US" dirty="0"/>
              <a:t>Fully implemented the </a:t>
            </a:r>
            <a:r>
              <a:rPr lang="en-US" b="1" dirty="0"/>
              <a:t>Admin Portal</a:t>
            </a:r>
            <a:r>
              <a:rPr lang="en-US" dirty="0"/>
              <a:t>, covering:</a:t>
            </a:r>
          </a:p>
          <a:p>
            <a:r>
              <a:rPr lang="en-US" dirty="0"/>
              <a:t>Staff management (adding, editing, deleting staff and assigning roles).</a:t>
            </a:r>
          </a:p>
          <a:p>
            <a:r>
              <a:rPr lang="en-US" dirty="0"/>
              <a:t>Room and booking management (adding rooms, managing bookings, and monitoring status).</a:t>
            </a:r>
          </a:p>
          <a:p>
            <a:r>
              <a:rPr lang="en-US" dirty="0"/>
              <a:t>Payments management (viewing, verifying, and tracking payments).</a:t>
            </a:r>
          </a:p>
          <a:p>
            <a:r>
              <a:rPr lang="en-US" dirty="0"/>
              <a:t>Menu management (adding, editing, and deleting food items with multi-image upload support).</a:t>
            </a:r>
          </a:p>
          <a:p>
            <a:r>
              <a:rPr lang="en-US" dirty="0"/>
              <a:t>Reports module (to support decision-making).</a:t>
            </a:r>
          </a:p>
          <a:p>
            <a:pPr marL="0" indent="0">
              <a:buNone/>
            </a:pPr>
            <a:endParaRPr lang="en-US" dirty="0"/>
          </a:p>
        </p:txBody>
      </p:sp>
    </p:spTree>
    <p:extLst>
      <p:ext uri="{BB962C8B-B14F-4D97-AF65-F5344CB8AC3E}">
        <p14:creationId xmlns:p14="http://schemas.microsoft.com/office/powerpoint/2010/main" val="14911226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E6FF2-CB71-504E-26A4-1242BB6DDBA2}"/>
              </a:ext>
            </a:extLst>
          </p:cNvPr>
          <p:cNvSpPr>
            <a:spLocks noGrp="1"/>
          </p:cNvSpPr>
          <p:nvPr>
            <p:ph type="title"/>
          </p:nvPr>
        </p:nvSpPr>
        <p:spPr/>
        <p:txBody>
          <a:bodyPr>
            <a:normAutofit/>
          </a:bodyPr>
          <a:lstStyle/>
          <a:p>
            <a:r>
              <a:rPr lang="en-US" sz="3200" b="1" i="1" u="sng" dirty="0">
                <a:solidFill>
                  <a:srgbClr val="C00000"/>
                </a:solidFill>
              </a:rPr>
              <a:t>Contributions</a:t>
            </a:r>
          </a:p>
        </p:txBody>
      </p:sp>
      <p:sp>
        <p:nvSpPr>
          <p:cNvPr id="3" name="Content Placeholder 2">
            <a:extLst>
              <a:ext uri="{FF2B5EF4-FFF2-40B4-BE49-F238E27FC236}">
                <a16:creationId xmlns:a16="http://schemas.microsoft.com/office/drawing/2014/main" id="{11241A89-8581-AC5F-5944-45EAB015A693}"/>
              </a:ext>
            </a:extLst>
          </p:cNvPr>
          <p:cNvSpPr>
            <a:spLocks noGrp="1"/>
          </p:cNvSpPr>
          <p:nvPr>
            <p:ph idx="1"/>
          </p:nvPr>
        </p:nvSpPr>
        <p:spPr/>
        <p:txBody>
          <a:bodyPr/>
          <a:lstStyle/>
          <a:p>
            <a:r>
              <a:rPr lang="en-US" dirty="0"/>
              <a:t> Fully developed  and implemented the </a:t>
            </a:r>
            <a:r>
              <a:rPr lang="en-US" b="1" dirty="0"/>
              <a:t>Customer Portal</a:t>
            </a:r>
            <a:r>
              <a:rPr lang="en-US" dirty="0"/>
              <a:t>, including modules for room browsing, restaurant menu viewing, payments, and the Hotel Assistant chatbot.</a:t>
            </a:r>
          </a:p>
          <a:p>
            <a:r>
              <a:rPr lang="en-US" dirty="0"/>
              <a:t>Designed the database that contains the customer portal and Admin Portal tables necessary for the system.</a:t>
            </a:r>
          </a:p>
          <a:p>
            <a:r>
              <a:rPr lang="en-US" dirty="0"/>
              <a:t>Setup database structures and handled image and file management.</a:t>
            </a:r>
          </a:p>
          <a:p>
            <a:r>
              <a:rPr lang="en-US" dirty="0"/>
              <a:t>Conducted testing, debugging, and documentation of the system to ensure smooth performance.</a:t>
            </a:r>
          </a:p>
        </p:txBody>
      </p:sp>
    </p:spTree>
    <p:extLst>
      <p:ext uri="{BB962C8B-B14F-4D97-AF65-F5344CB8AC3E}">
        <p14:creationId xmlns:p14="http://schemas.microsoft.com/office/powerpoint/2010/main" val="633986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97B0E-C5A9-9B3C-5F74-9D8AE37EDE43}"/>
              </a:ext>
            </a:extLst>
          </p:cNvPr>
          <p:cNvSpPr>
            <a:spLocks noGrp="1"/>
          </p:cNvSpPr>
          <p:nvPr>
            <p:ph type="title"/>
          </p:nvPr>
        </p:nvSpPr>
        <p:spPr/>
        <p:txBody>
          <a:bodyPr>
            <a:normAutofit/>
          </a:bodyPr>
          <a:lstStyle/>
          <a:p>
            <a:r>
              <a:rPr lang="en-US" sz="3200" b="1" i="1" u="sng" dirty="0">
                <a:solidFill>
                  <a:srgbClr val="C00000"/>
                </a:solidFill>
              </a:rPr>
              <a:t>Contributions</a:t>
            </a:r>
          </a:p>
        </p:txBody>
      </p:sp>
      <p:sp>
        <p:nvSpPr>
          <p:cNvPr id="3" name="Content Placeholder 2">
            <a:extLst>
              <a:ext uri="{FF2B5EF4-FFF2-40B4-BE49-F238E27FC236}">
                <a16:creationId xmlns:a16="http://schemas.microsoft.com/office/drawing/2014/main" id="{E0501482-0342-75FE-D6B9-2A3BB10B8E54}"/>
              </a:ext>
            </a:extLst>
          </p:cNvPr>
          <p:cNvSpPr>
            <a:spLocks noGrp="1"/>
          </p:cNvSpPr>
          <p:nvPr>
            <p:ph idx="1"/>
          </p:nvPr>
        </p:nvSpPr>
        <p:spPr>
          <a:xfrm>
            <a:off x="1942415" y="1904999"/>
            <a:ext cx="6591985" cy="4605969"/>
          </a:xfrm>
        </p:spPr>
        <p:txBody>
          <a:bodyPr>
            <a:normAutofit/>
          </a:bodyPr>
          <a:lstStyle/>
          <a:p>
            <a:r>
              <a:rPr lang="en-US" b="1" i="1" u="sng" dirty="0">
                <a:solidFill>
                  <a:srgbClr val="002060"/>
                </a:solidFill>
              </a:rPr>
              <a:t>Stephen’s Contributions</a:t>
            </a:r>
          </a:p>
          <a:p>
            <a:r>
              <a:rPr lang="en-US" dirty="0"/>
              <a:t>Fully designed and coded the </a:t>
            </a:r>
            <a:r>
              <a:rPr lang="en-US" b="1" dirty="0"/>
              <a:t>Staff Portal</a:t>
            </a:r>
            <a:r>
              <a:rPr lang="en-US" dirty="0"/>
              <a:t> to enable task assignment and tracking.</a:t>
            </a:r>
          </a:p>
          <a:p>
            <a:r>
              <a:rPr lang="en-US" dirty="0"/>
              <a:t>Contributed to refining the </a:t>
            </a:r>
            <a:r>
              <a:rPr lang="en-US" b="1" dirty="0"/>
              <a:t>user interface</a:t>
            </a:r>
            <a:r>
              <a:rPr lang="en-US" dirty="0"/>
              <a:t> by providing feedback and minor adjustments in styling.</a:t>
            </a:r>
          </a:p>
          <a:p>
            <a:r>
              <a:rPr lang="en-US" dirty="0"/>
              <a:t>Designed the database that contains the staff portal  tables necessary for the system.</a:t>
            </a:r>
          </a:p>
          <a:p>
            <a:r>
              <a:rPr lang="en-US" b="1" dirty="0"/>
              <a:t>testing and debugging</a:t>
            </a:r>
            <a:r>
              <a:rPr lang="en-US" dirty="0"/>
              <a:t> different modules of the system.</a:t>
            </a:r>
          </a:p>
          <a:p>
            <a:r>
              <a:rPr lang="en-US" dirty="0"/>
              <a:t>verifying </a:t>
            </a:r>
            <a:r>
              <a:rPr lang="en-US" b="1" dirty="0"/>
              <a:t>database queries</a:t>
            </a:r>
            <a:r>
              <a:rPr lang="en-US" dirty="0"/>
              <a:t> and ensuring that CRUD operations functioned correctly.</a:t>
            </a:r>
          </a:p>
          <a:p>
            <a:r>
              <a:rPr lang="en-US" dirty="0"/>
              <a:t>Participated in preparing parts of the </a:t>
            </a:r>
            <a:r>
              <a:rPr lang="en-US" b="1" dirty="0"/>
              <a:t>system documentation</a:t>
            </a:r>
            <a:r>
              <a:rPr lang="en-US" dirty="0"/>
              <a:t>.</a:t>
            </a:r>
          </a:p>
          <a:p>
            <a:endParaRPr lang="en-US" dirty="0"/>
          </a:p>
        </p:txBody>
      </p:sp>
    </p:spTree>
    <p:extLst>
      <p:ext uri="{BB962C8B-B14F-4D97-AF65-F5344CB8AC3E}">
        <p14:creationId xmlns:p14="http://schemas.microsoft.com/office/powerpoint/2010/main" val="2212927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3200" b="1" i="1" u="sng" dirty="0">
                <a:solidFill>
                  <a:srgbClr val="C00000"/>
                </a:solidFill>
              </a:rPr>
              <a:t>Resources</a:t>
            </a:r>
          </a:p>
        </p:txBody>
      </p:sp>
      <p:sp>
        <p:nvSpPr>
          <p:cNvPr id="3" name="Content Placeholder 2"/>
          <p:cNvSpPr>
            <a:spLocks noGrp="1"/>
          </p:cNvSpPr>
          <p:nvPr>
            <p:ph idx="1"/>
          </p:nvPr>
        </p:nvSpPr>
        <p:spPr/>
        <p:txBody>
          <a:bodyPr>
            <a:normAutofit/>
          </a:bodyPr>
          <a:lstStyle/>
          <a:p>
            <a:r>
              <a:rPr sz="2000" dirty="0"/>
              <a:t>Human Resources: 2</a:t>
            </a:r>
            <a:r>
              <a:rPr lang="en-US" sz="2000" dirty="0"/>
              <a:t> project </a:t>
            </a:r>
            <a:r>
              <a:rPr sz="2000" dirty="0"/>
              <a:t> Developers</a:t>
            </a:r>
            <a:r>
              <a:rPr lang="en-US" sz="2000" dirty="0"/>
              <a:t> and a </a:t>
            </a:r>
            <a:r>
              <a:rPr sz="2000" dirty="0"/>
              <a:t> Supervisor</a:t>
            </a:r>
            <a:r>
              <a:rPr lang="en-US" sz="2000" dirty="0"/>
              <a:t>.</a:t>
            </a:r>
            <a:endParaRPr sz="2000" dirty="0"/>
          </a:p>
          <a:p>
            <a:r>
              <a:rPr sz="2000" dirty="0"/>
              <a:t>Physical: Laptop, Flash Drive</a:t>
            </a:r>
            <a:r>
              <a:rPr lang="en-US" sz="2000" dirty="0"/>
              <a:t> and </a:t>
            </a:r>
            <a:r>
              <a:rPr sz="2000" dirty="0"/>
              <a:t>Internet</a:t>
            </a:r>
            <a:r>
              <a:rPr lang="en-US" sz="2000" dirty="0"/>
              <a:t> access.</a:t>
            </a:r>
            <a:endParaRPr sz="2000" dirty="0"/>
          </a:p>
          <a:p>
            <a:r>
              <a:rPr sz="2000" dirty="0"/>
              <a:t>Software: VS Code, XAMPP, PHP, MySQL, JavaScript, HTML, CSS, Chatbot API</a:t>
            </a:r>
          </a:p>
          <a:p>
            <a:r>
              <a:rPr sz="2000" dirty="0"/>
              <a:t>Financial: Budget for software, internet</a:t>
            </a:r>
            <a:r>
              <a:rPr lang="en-US" sz="2000" dirty="0"/>
              <a:t> and </a:t>
            </a:r>
            <a:r>
              <a:rPr sz="2000" dirty="0"/>
              <a:t>documentation</a:t>
            </a:r>
            <a:r>
              <a:rPr lang="en-US" sz="2000" dirty="0"/>
              <a:t> and cost during development.</a:t>
            </a:r>
            <a:endParaRPr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3200" b="1" i="1" u="sng" dirty="0">
                <a:solidFill>
                  <a:srgbClr val="C00000"/>
                </a:solidFill>
              </a:rPr>
              <a:t>Analysis of</a:t>
            </a:r>
            <a:r>
              <a:rPr lang="en-US" sz="3200" b="1" i="1" u="sng" dirty="0">
                <a:solidFill>
                  <a:srgbClr val="C00000"/>
                </a:solidFill>
              </a:rPr>
              <a:t> the </a:t>
            </a:r>
            <a:r>
              <a:rPr sz="3200" b="1" i="1" u="sng" dirty="0">
                <a:solidFill>
                  <a:srgbClr val="C00000"/>
                </a:solidFill>
              </a:rPr>
              <a:t> </a:t>
            </a:r>
            <a:r>
              <a:rPr lang="en-US" sz="3200" b="1" i="1" u="sng" dirty="0">
                <a:solidFill>
                  <a:srgbClr val="C00000"/>
                </a:solidFill>
              </a:rPr>
              <a:t>e</a:t>
            </a:r>
            <a:r>
              <a:rPr sz="3200" b="1" i="1" u="sng" dirty="0">
                <a:solidFill>
                  <a:srgbClr val="C00000"/>
                </a:solidFill>
              </a:rPr>
              <a:t>xisting System</a:t>
            </a:r>
          </a:p>
        </p:txBody>
      </p:sp>
      <p:sp>
        <p:nvSpPr>
          <p:cNvPr id="3" name="Content Placeholder 2"/>
          <p:cNvSpPr>
            <a:spLocks noGrp="1"/>
          </p:cNvSpPr>
          <p:nvPr>
            <p:ph idx="1"/>
          </p:nvPr>
        </p:nvSpPr>
        <p:spPr>
          <a:xfrm>
            <a:off x="457200" y="1156772"/>
            <a:ext cx="8229600" cy="4969392"/>
          </a:xfrm>
        </p:spPr>
        <p:txBody>
          <a:bodyPr>
            <a:normAutofit lnSpcReduction="10000"/>
          </a:bodyPr>
          <a:lstStyle/>
          <a:p>
            <a:r>
              <a:rPr lang="en-US" sz="2200" dirty="0"/>
              <a:t>Currently, Hotel Lillies operates using a combination of manual and semi-digital processes. Reservations for rooms, dining, and events are made in person or via phone calls, with records stored on paper or simple spreadsheets. Menu and pricing information is not easily accessible to customers unless they visit the hotel or make direct inquiries. This results in limited customer reach, frequent booking errors, and inefficient communication between staff and guests.</a:t>
            </a:r>
            <a:br>
              <a:rPr lang="en-US" sz="2200" dirty="0"/>
            </a:br>
            <a:br>
              <a:rPr lang="en-US" sz="2200" dirty="0"/>
            </a:br>
            <a:r>
              <a:rPr lang="en-US" sz="2200" dirty="0"/>
              <a:t>Additionally, there is no centralized platform for tracking bookings, generating reports, or handling customer inquiries in real time. These limitations create delays, miscommunication, and reduced customer satisfaction, highlighting the need for a modern Hotel Management System website with integrated chatbot support.</a:t>
            </a:r>
          </a:p>
          <a:p>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65A42-ED89-CFF9-CF83-0E2E738C9DBD}"/>
              </a:ext>
            </a:extLst>
          </p:cNvPr>
          <p:cNvSpPr>
            <a:spLocks noGrp="1"/>
          </p:cNvSpPr>
          <p:nvPr>
            <p:ph type="title"/>
          </p:nvPr>
        </p:nvSpPr>
        <p:spPr/>
        <p:txBody>
          <a:bodyPr>
            <a:normAutofit/>
          </a:bodyPr>
          <a:lstStyle/>
          <a:p>
            <a:r>
              <a:rPr lang="en-US" sz="3200" b="1" i="1" u="sng" dirty="0">
                <a:solidFill>
                  <a:srgbClr val="C00000"/>
                </a:solidFill>
              </a:rPr>
              <a:t>SYSTEM IMPLEMENTATION</a:t>
            </a:r>
          </a:p>
        </p:txBody>
      </p:sp>
      <p:sp>
        <p:nvSpPr>
          <p:cNvPr id="3" name="Content Placeholder 2">
            <a:extLst>
              <a:ext uri="{FF2B5EF4-FFF2-40B4-BE49-F238E27FC236}">
                <a16:creationId xmlns:a16="http://schemas.microsoft.com/office/drawing/2014/main" id="{BB0014EB-31FB-40D9-0A8F-E329CB95F946}"/>
              </a:ext>
            </a:extLst>
          </p:cNvPr>
          <p:cNvSpPr>
            <a:spLocks noGrp="1"/>
          </p:cNvSpPr>
          <p:nvPr>
            <p:ph idx="1"/>
          </p:nvPr>
        </p:nvSpPr>
        <p:spPr/>
        <p:txBody>
          <a:bodyPr>
            <a:normAutofit fontScale="92500" lnSpcReduction="10000"/>
          </a:bodyPr>
          <a:lstStyle/>
          <a:p>
            <a:r>
              <a:rPr lang="en-US" sz="2200" b="1" dirty="0"/>
              <a:t>Environment Setup</a:t>
            </a:r>
          </a:p>
          <a:p>
            <a:r>
              <a:rPr lang="en-US" sz="2200" dirty="0"/>
              <a:t>To begin the project, we  set up the local development environment using </a:t>
            </a:r>
            <a:r>
              <a:rPr lang="en-US" sz="2200" b="1" dirty="0"/>
              <a:t>XAMPP</a:t>
            </a:r>
            <a:r>
              <a:rPr lang="en-US" sz="2200" dirty="0"/>
              <a:t>, which provides Apache, MySQL, and PHP.</a:t>
            </a:r>
          </a:p>
          <a:p>
            <a:r>
              <a:rPr lang="en-US" sz="2200" dirty="0"/>
              <a:t>Installed XAMPP and started </a:t>
            </a:r>
            <a:r>
              <a:rPr lang="en-US" sz="2200" b="1" dirty="0"/>
              <a:t>Apache</a:t>
            </a:r>
            <a:r>
              <a:rPr lang="en-US" sz="2200" dirty="0"/>
              <a:t> and </a:t>
            </a:r>
            <a:r>
              <a:rPr lang="en-US" sz="2200" b="1" dirty="0"/>
              <a:t>MySQL</a:t>
            </a:r>
            <a:r>
              <a:rPr lang="en-US" sz="2200" dirty="0"/>
              <a:t> services.</a:t>
            </a:r>
          </a:p>
          <a:p>
            <a:r>
              <a:rPr lang="en-US" sz="2200" dirty="0"/>
              <a:t>Copied the hotel management project folder into htdocs.</a:t>
            </a:r>
          </a:p>
          <a:p>
            <a:r>
              <a:rPr lang="en-US" sz="2200" dirty="0"/>
              <a:t>Accessed the system using http://localhost/hotel_management/ in a web browser.</a:t>
            </a:r>
          </a:p>
          <a:p>
            <a:endParaRPr lang="en-US" dirty="0"/>
          </a:p>
        </p:txBody>
      </p:sp>
    </p:spTree>
    <p:extLst>
      <p:ext uri="{BB962C8B-B14F-4D97-AF65-F5344CB8AC3E}">
        <p14:creationId xmlns:p14="http://schemas.microsoft.com/office/powerpoint/2010/main" val="2187829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91CC-9C81-26A7-83F9-3DF06C3B9598}"/>
              </a:ext>
            </a:extLst>
          </p:cNvPr>
          <p:cNvSpPr>
            <a:spLocks noGrp="1"/>
          </p:cNvSpPr>
          <p:nvPr>
            <p:ph type="title"/>
          </p:nvPr>
        </p:nvSpPr>
        <p:spPr/>
        <p:txBody>
          <a:bodyPr>
            <a:normAutofit/>
          </a:bodyPr>
          <a:lstStyle/>
          <a:p>
            <a:r>
              <a:rPr lang="en-US" sz="3200" b="1" i="1" u="sng" dirty="0">
                <a:solidFill>
                  <a:srgbClr val="C00000"/>
                </a:solidFill>
              </a:rPr>
              <a:t>Screenshot of the hotel management folder</a:t>
            </a:r>
          </a:p>
        </p:txBody>
      </p:sp>
      <p:pic>
        <p:nvPicPr>
          <p:cNvPr id="5" name="Content Placeholder 4">
            <a:extLst>
              <a:ext uri="{FF2B5EF4-FFF2-40B4-BE49-F238E27FC236}">
                <a16:creationId xmlns:a16="http://schemas.microsoft.com/office/drawing/2014/main" id="{9C9B77C7-0D8E-C5A3-3AB3-59E61B1B13DC}"/>
              </a:ext>
            </a:extLst>
          </p:cNvPr>
          <p:cNvPicPr>
            <a:picLocks noGrp="1" noChangeAspect="1"/>
          </p:cNvPicPr>
          <p:nvPr>
            <p:ph idx="1"/>
          </p:nvPr>
        </p:nvPicPr>
        <p:blipFill>
          <a:blip r:embed="rId2"/>
          <a:stretch>
            <a:fillRect/>
          </a:stretch>
        </p:blipFill>
        <p:spPr>
          <a:xfrm>
            <a:off x="1943100" y="2340570"/>
            <a:ext cx="6591300" cy="3364309"/>
          </a:xfrm>
        </p:spPr>
      </p:pic>
    </p:spTree>
    <p:extLst>
      <p:ext uri="{BB962C8B-B14F-4D97-AF65-F5344CB8AC3E}">
        <p14:creationId xmlns:p14="http://schemas.microsoft.com/office/powerpoint/2010/main" val="60613687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6468</TotalTime>
  <Words>2588</Words>
  <Application>Microsoft Office PowerPoint</Application>
  <PresentationFormat>On-screen Show (4:3)</PresentationFormat>
  <Paragraphs>258</Paragraphs>
  <Slides>54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Arial Unicode MS</vt:lpstr>
      <vt:lpstr>Calibri</vt:lpstr>
      <vt:lpstr>Century Gothic</vt:lpstr>
      <vt:lpstr>Wingdings</vt:lpstr>
      <vt:lpstr>Wingdings 3</vt:lpstr>
      <vt:lpstr>Wisp</vt:lpstr>
      <vt:lpstr>Hotel Management System</vt:lpstr>
      <vt:lpstr>Authors</vt:lpstr>
      <vt:lpstr>Statement of the Problem</vt:lpstr>
      <vt:lpstr>Proposed Solution</vt:lpstr>
      <vt:lpstr>Objectives</vt:lpstr>
      <vt:lpstr>Resources</vt:lpstr>
      <vt:lpstr>Analysis of the  existing System</vt:lpstr>
      <vt:lpstr>SYSTEM IMPLEMENTATION</vt:lpstr>
      <vt:lpstr>Screenshot of the hotel management folder</vt:lpstr>
      <vt:lpstr>Database Configuration</vt:lpstr>
      <vt:lpstr>phpMyAdmin showing the tables</vt:lpstr>
      <vt:lpstr>ADMIN PORTAL IMPLEMENTATION</vt:lpstr>
      <vt:lpstr>Admin Dashboard</vt:lpstr>
      <vt:lpstr>Admin Dashboard</vt:lpstr>
      <vt:lpstr>Sections in admin dashboard</vt:lpstr>
      <vt:lpstr>Admin_menu.php</vt:lpstr>
      <vt:lpstr>Add_menu.php</vt:lpstr>
      <vt:lpstr>Management of the Menu Orders</vt:lpstr>
      <vt:lpstr>Table of bookings with action buttons.</vt:lpstr>
      <vt:lpstr>Table of bookings with action buttons.</vt:lpstr>
      <vt:lpstr>Management of Rooms</vt:lpstr>
      <vt:lpstr>Payments Management </vt:lpstr>
      <vt:lpstr>Payment Management</vt:lpstr>
      <vt:lpstr>admin_assigned_tasks.php</vt:lpstr>
      <vt:lpstr>Assigned Tasks</vt:lpstr>
      <vt:lpstr>Staff list with edit/delete buttons.</vt:lpstr>
      <vt:lpstr>Reports</vt:lpstr>
      <vt:lpstr>Screenshot of the Reports</vt:lpstr>
      <vt:lpstr>STAFF PORTAL IMPLEMENTATION</vt:lpstr>
      <vt:lpstr>Staff Login Page</vt:lpstr>
      <vt:lpstr>Staff Portal Dashboard</vt:lpstr>
      <vt:lpstr>Screenshot of the staff portal dashboard</vt:lpstr>
      <vt:lpstr>Viewing &amp; Updating Bookings</vt:lpstr>
      <vt:lpstr>Update Booking form.</vt:lpstr>
      <vt:lpstr>Assigned Tasks</vt:lpstr>
      <vt:lpstr>Assigned Tasks Screenshot</vt:lpstr>
      <vt:lpstr>CUSTOMER PORTAL IMPLEMENTATION</vt:lpstr>
      <vt:lpstr>Rooms.php</vt:lpstr>
      <vt:lpstr>Menu &amp;Payments</vt:lpstr>
      <vt:lpstr>Menu.php</vt:lpstr>
      <vt:lpstr>Menu.php</vt:lpstr>
      <vt:lpstr>Payments</vt:lpstr>
      <vt:lpstr>Hotel Assistant (Chatbot) </vt:lpstr>
      <vt:lpstr>Chatbot Frontend and Backend</vt:lpstr>
      <vt:lpstr>Navigation</vt:lpstr>
      <vt:lpstr>Hotel Assistant</vt:lpstr>
      <vt:lpstr>Chatbot Explanation</vt:lpstr>
      <vt:lpstr>Customer Portal</vt:lpstr>
      <vt:lpstr>Customer Dashboard</vt:lpstr>
      <vt:lpstr>The Hotel Homepage</vt:lpstr>
      <vt:lpstr>Conclusion</vt:lpstr>
      <vt:lpstr>Contributions</vt:lpstr>
      <vt:lpstr>Contributions</vt:lpstr>
      <vt:lpstr>Contributions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HomePC</dc:creator>
  <cp:keywords/>
  <dc:description>generated using python-pptx</dc:description>
  <cp:lastModifiedBy>HomePC</cp:lastModifiedBy>
  <cp:revision>12</cp:revision>
  <dcterms:created xsi:type="dcterms:W3CDTF">2013-01-27T09:14:16Z</dcterms:created>
  <dcterms:modified xsi:type="dcterms:W3CDTF">2025-09-11T05:15:52Z</dcterms:modified>
  <cp:category/>
</cp:coreProperties>
</file>